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lear Sans Bold" panose="020B0604020202020204" charset="0"/>
      <p:regular r:id="rId24"/>
    </p:embeddedFont>
    <p:embeddedFont>
      <p:font typeface="Noto Sans" panose="020B0502040204020203" pitchFamily="34" charset="0"/>
      <p:regular r:id="rId25"/>
      <p:bold r:id="rId26"/>
      <p:italic r:id="rId27"/>
      <p:boldItalic r:id="rId28"/>
    </p:embeddedFont>
    <p:embeddedFont>
      <p:font typeface="Times Neue Roman" panose="020B0604020202020204" charset="-9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h Sang Nguyễn" userId="beb6fb019d4dbe62" providerId="LiveId" clId="{C4D00B96-62FD-4AAC-BFD6-B8982092647C}"/>
    <pc:docChg chg="modSld">
      <pc:chgData name="Thanh Sang Nguyễn" userId="beb6fb019d4dbe62" providerId="LiveId" clId="{C4D00B96-62FD-4AAC-BFD6-B8982092647C}" dt="2022-12-11T16:03:39.843" v="1" actId="14826"/>
      <pc:docMkLst>
        <pc:docMk/>
      </pc:docMkLst>
      <pc:sldChg chg="modSp mod">
        <pc:chgData name="Thanh Sang Nguyễn" userId="beb6fb019d4dbe62" providerId="LiveId" clId="{C4D00B96-62FD-4AAC-BFD6-B8982092647C}" dt="2022-12-11T16:03:39.843" v="1" actId="14826"/>
        <pc:sldMkLst>
          <pc:docMk/>
          <pc:sldMk cId="0" sldId="261"/>
        </pc:sldMkLst>
        <pc:picChg chg="mod">
          <ac:chgData name="Thanh Sang Nguyễn" userId="beb6fb019d4dbe62" providerId="LiveId" clId="{C4D00B96-62FD-4AAC-BFD6-B8982092647C}" dt="2022-12-11T16:03:39.843" v="1" actId="14826"/>
          <ac:picMkLst>
            <pc:docMk/>
            <pc:sldMk cId="0" sldId="261"/>
            <ac:picMk id="41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Nhom2_5_ApplicationDevelopment_Checklist.docx" TargetMode="External"/><Relationship Id="rId4" Type="http://schemas.openxmlformats.org/officeDocument/2006/relationships/hyperlink" Target="ptud/Nhom2_5_ApplicationDevelopment_Checklist.docx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KhoiNghiep.docx" TargetMode="External"/><Relationship Id="rId2" Type="http://schemas.openxmlformats.org/officeDocument/2006/relationships/hyperlink" Target="ptud/Nhom2_5_ApplicationDevelopment_Checklist.docx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3486" y="133025"/>
            <a:ext cx="11962580" cy="303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191919"/>
                </a:solidFill>
                <a:latin typeface="Noto Sans"/>
              </a:rPr>
              <a:t>Báo cáo môn Phát Triển Ứng Dụng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99149" y="3359961"/>
            <a:ext cx="10157648" cy="4118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5867">
                <a:solidFill>
                  <a:srgbClr val="191919"/>
                </a:solidFill>
                <a:latin typeface="Noto Sans"/>
              </a:rPr>
              <a:t>Đề tài: Chương trình bán sách tại cửa hàng tư nhân ABC</a:t>
            </a:r>
          </a:p>
          <a:p>
            <a:pPr algn="ctr">
              <a:lnSpc>
                <a:spcPts val="8213"/>
              </a:lnSpc>
            </a:pPr>
            <a:endParaRPr lang="en-US" sz="5867">
              <a:solidFill>
                <a:srgbClr val="191919"/>
              </a:solidFill>
              <a:latin typeface="Noto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4645044" cy="10287000"/>
            <a:chOff x="0" y="0"/>
            <a:chExt cx="122338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3386" cy="2709333"/>
            </a:xfrm>
            <a:custGeom>
              <a:avLst/>
              <a:gdLst/>
              <a:ahLst/>
              <a:cxnLst/>
              <a:rect l="l" t="t" r="r" b="b"/>
              <a:pathLst>
                <a:path w="1223386" h="2709333">
                  <a:moveTo>
                    <a:pt x="0" y="0"/>
                  </a:moveTo>
                  <a:lnTo>
                    <a:pt x="1223386" y="0"/>
                  </a:lnTo>
                  <a:lnTo>
                    <a:pt x="1223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30000"/>
          </a:blip>
          <a:srcRect l="27486" r="42429"/>
          <a:stretch>
            <a:fillRect/>
          </a:stretch>
        </p:blipFill>
        <p:spPr>
          <a:xfrm>
            <a:off x="0" y="0"/>
            <a:ext cx="4645044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943757" y="7255510"/>
            <a:ext cx="4388644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Noto Sans"/>
              </a:rPr>
              <a:t>Nhóm 2: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Noto Sans"/>
              </a:rPr>
              <a:t>Trịnh Thị Quỳnh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Noto Sans"/>
              </a:rPr>
              <a:t>Nguyễn Đức Vĩ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Noto Sans"/>
              </a:rPr>
              <a:t>Nguyễn Thanh Sang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Noto Sans"/>
              </a:rPr>
              <a:t>Huỳnh Văn Phước Nguyện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Noto Sans"/>
              </a:rPr>
              <a:t>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Noto Sans"/>
              </a:rPr>
              <a:t>  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191919"/>
              </a:solidFill>
              <a:latin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46519" y="7725788"/>
            <a:ext cx="7704386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Noto Sans"/>
              </a:rPr>
              <a:t>Giảng viên hướng dẫn: Trần Thị Anh Thi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Noto Sans"/>
              </a:rPr>
              <a:t>Môn học: Phát triển ứng dụng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Noto Sans"/>
              </a:rPr>
              <a:t>Sinh viên thực hiện: Nhóm 2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Noto Sans"/>
              </a:rPr>
              <a:t>Lớp học phần: DHKTPM16CTT - 422000422705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191919"/>
              </a:solidFill>
              <a:latin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8947" y="355875"/>
            <a:ext cx="17442270" cy="9641490"/>
            <a:chOff x="0" y="0"/>
            <a:chExt cx="4593849" cy="2539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3849" cy="2539323"/>
            </a:xfrm>
            <a:custGeom>
              <a:avLst/>
              <a:gdLst/>
              <a:ahLst/>
              <a:cxnLst/>
              <a:rect l="l" t="t" r="r" b="b"/>
              <a:pathLst>
                <a:path w="4593849" h="2539323">
                  <a:moveTo>
                    <a:pt x="0" y="0"/>
                  </a:moveTo>
                  <a:lnTo>
                    <a:pt x="4593849" y="0"/>
                  </a:lnTo>
                  <a:lnTo>
                    <a:pt x="4593849" y="2539323"/>
                  </a:lnTo>
                  <a:lnTo>
                    <a:pt x="0" y="25393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13950" y="98563"/>
            <a:ext cx="6125666" cy="1061359"/>
            <a:chOff x="0" y="0"/>
            <a:chExt cx="1613344" cy="2795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3344" cy="279535"/>
            </a:xfrm>
            <a:custGeom>
              <a:avLst/>
              <a:gdLst/>
              <a:ahLst/>
              <a:cxnLst/>
              <a:rect l="l" t="t" r="r" b="b"/>
              <a:pathLst>
                <a:path w="1613344" h="279535">
                  <a:moveTo>
                    <a:pt x="64456" y="0"/>
                  </a:moveTo>
                  <a:lnTo>
                    <a:pt x="1548888" y="0"/>
                  </a:lnTo>
                  <a:cubicBezTo>
                    <a:pt x="1565983" y="0"/>
                    <a:pt x="1582377" y="6791"/>
                    <a:pt x="1594465" y="18879"/>
                  </a:cubicBezTo>
                  <a:cubicBezTo>
                    <a:pt x="1606553" y="30967"/>
                    <a:pt x="1613344" y="47361"/>
                    <a:pt x="1613344" y="64456"/>
                  </a:cubicBezTo>
                  <a:lnTo>
                    <a:pt x="1613344" y="215078"/>
                  </a:lnTo>
                  <a:cubicBezTo>
                    <a:pt x="1613344" y="232173"/>
                    <a:pt x="1606553" y="248568"/>
                    <a:pt x="1594465" y="260656"/>
                  </a:cubicBezTo>
                  <a:cubicBezTo>
                    <a:pt x="1582377" y="272744"/>
                    <a:pt x="1565983" y="279535"/>
                    <a:pt x="1548888" y="279535"/>
                  </a:cubicBezTo>
                  <a:lnTo>
                    <a:pt x="64456" y="279535"/>
                  </a:lnTo>
                  <a:cubicBezTo>
                    <a:pt x="47361" y="279535"/>
                    <a:pt x="30967" y="272744"/>
                    <a:pt x="18879" y="260656"/>
                  </a:cubicBezTo>
                  <a:cubicBezTo>
                    <a:pt x="6791" y="248568"/>
                    <a:pt x="0" y="232173"/>
                    <a:pt x="0" y="215078"/>
                  </a:cubicBezTo>
                  <a:lnTo>
                    <a:pt x="0" y="64456"/>
                  </a:lnTo>
                  <a:cubicBezTo>
                    <a:pt x="0" y="47361"/>
                    <a:pt x="6791" y="30967"/>
                    <a:pt x="18879" y="18879"/>
                  </a:cubicBezTo>
                  <a:cubicBezTo>
                    <a:pt x="30967" y="6791"/>
                    <a:pt x="47361" y="0"/>
                    <a:pt x="6445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6425" y="2302632"/>
            <a:ext cx="8323507" cy="46819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36254" y="2302632"/>
            <a:ext cx="8323507" cy="468197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1041256" y="289200"/>
            <a:ext cx="7350596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imes Neue Roman"/>
              </a:rPr>
              <a:t>4.2.Một số màn hình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87085" y="206650"/>
            <a:ext cx="733418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Noto Sans"/>
              </a:rPr>
              <a:t>4.Hiện thực ứng dụng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8947" y="810263"/>
            <a:ext cx="17442270" cy="8666474"/>
            <a:chOff x="0" y="0"/>
            <a:chExt cx="4593849" cy="2282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3849" cy="2282528"/>
            </a:xfrm>
            <a:custGeom>
              <a:avLst/>
              <a:gdLst/>
              <a:ahLst/>
              <a:cxnLst/>
              <a:rect l="l" t="t" r="r" b="b"/>
              <a:pathLst>
                <a:path w="4593849" h="2282528">
                  <a:moveTo>
                    <a:pt x="0" y="0"/>
                  </a:moveTo>
                  <a:lnTo>
                    <a:pt x="4593849" y="0"/>
                  </a:lnTo>
                  <a:lnTo>
                    <a:pt x="4593849" y="2282528"/>
                  </a:lnTo>
                  <a:lnTo>
                    <a:pt x="0" y="22825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121353" y="962025"/>
            <a:ext cx="7350596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imes Neue Roman"/>
              </a:rPr>
              <a:t>4.3. Demo ứng dụng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664006" y="355875"/>
            <a:ext cx="5975610" cy="1061359"/>
            <a:chOff x="0" y="0"/>
            <a:chExt cx="1573823" cy="279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3823" cy="279535"/>
            </a:xfrm>
            <a:custGeom>
              <a:avLst/>
              <a:gdLst/>
              <a:ahLst/>
              <a:cxnLst/>
              <a:rect l="l" t="t" r="r" b="b"/>
              <a:pathLst>
                <a:path w="1573823" h="279535">
                  <a:moveTo>
                    <a:pt x="66075" y="0"/>
                  </a:moveTo>
                  <a:lnTo>
                    <a:pt x="1507748" y="0"/>
                  </a:lnTo>
                  <a:cubicBezTo>
                    <a:pt x="1544241" y="0"/>
                    <a:pt x="1573823" y="29583"/>
                    <a:pt x="1573823" y="66075"/>
                  </a:cubicBezTo>
                  <a:lnTo>
                    <a:pt x="1573823" y="213460"/>
                  </a:lnTo>
                  <a:cubicBezTo>
                    <a:pt x="1573823" y="230984"/>
                    <a:pt x="1566862" y="247790"/>
                    <a:pt x="1554470" y="260182"/>
                  </a:cubicBezTo>
                  <a:cubicBezTo>
                    <a:pt x="1542079" y="272573"/>
                    <a:pt x="1525273" y="279535"/>
                    <a:pt x="1507748" y="279535"/>
                  </a:cubicBezTo>
                  <a:lnTo>
                    <a:pt x="66075" y="279535"/>
                  </a:lnTo>
                  <a:cubicBezTo>
                    <a:pt x="48551" y="279535"/>
                    <a:pt x="31744" y="272573"/>
                    <a:pt x="19353" y="260182"/>
                  </a:cubicBezTo>
                  <a:cubicBezTo>
                    <a:pt x="6961" y="247790"/>
                    <a:pt x="0" y="230984"/>
                    <a:pt x="0" y="213460"/>
                  </a:cubicBezTo>
                  <a:lnTo>
                    <a:pt x="0" y="66075"/>
                  </a:lnTo>
                  <a:cubicBezTo>
                    <a:pt x="0" y="48551"/>
                    <a:pt x="6961" y="31744"/>
                    <a:pt x="19353" y="19353"/>
                  </a:cubicBezTo>
                  <a:cubicBezTo>
                    <a:pt x="31744" y="6961"/>
                    <a:pt x="48551" y="0"/>
                    <a:pt x="6607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5730" y="2239361"/>
            <a:ext cx="174422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3813" y="424183"/>
            <a:ext cx="733418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Noto Sans"/>
              </a:rPr>
              <a:t>4.Hiện thực ứng dụng</a:t>
            </a:r>
          </a:p>
        </p:txBody>
      </p:sp>
      <p:pic>
        <p:nvPicPr>
          <p:cNvPr id="11" name="2022-12-11 17-01-18">
            <a:hlinkClick r:id="" action="ppaction://media"/>
            <a:extLst>
              <a:ext uri="{FF2B5EF4-FFF2-40B4-BE49-F238E27FC236}">
                <a16:creationId xmlns:a16="http://schemas.microsoft.com/office/drawing/2014/main" id="{EC3A258F-9F40-198E-DB8E-803D1FDB55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4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058" y="591825"/>
            <a:ext cx="17442270" cy="9339299"/>
            <a:chOff x="0" y="0"/>
            <a:chExt cx="4593849" cy="2282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3849" cy="2282528"/>
            </a:xfrm>
            <a:custGeom>
              <a:avLst/>
              <a:gdLst/>
              <a:ahLst/>
              <a:cxnLst/>
              <a:rect l="l" t="t" r="r" b="b"/>
              <a:pathLst>
                <a:path w="4593849" h="2282528">
                  <a:moveTo>
                    <a:pt x="0" y="0"/>
                  </a:moveTo>
                  <a:lnTo>
                    <a:pt x="4593849" y="0"/>
                  </a:lnTo>
                  <a:lnTo>
                    <a:pt x="4593849" y="2282528"/>
                  </a:lnTo>
                  <a:lnTo>
                    <a:pt x="0" y="2282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776365" y="681387"/>
            <a:ext cx="813153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Times Neue Roman"/>
              </a:rPr>
              <a:t>5.1.Kiểm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thử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chương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trình</a:t>
            </a:r>
            <a:endParaRPr lang="en-US" sz="3600" dirty="0">
              <a:solidFill>
                <a:srgbClr val="000000"/>
              </a:solidFill>
              <a:latin typeface="Times Neue Roman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388326" y="61145"/>
            <a:ext cx="5208661" cy="1061359"/>
            <a:chOff x="0" y="0"/>
            <a:chExt cx="1371828" cy="279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1828" cy="279535"/>
            </a:xfrm>
            <a:custGeom>
              <a:avLst/>
              <a:gdLst/>
              <a:ahLst/>
              <a:cxnLst/>
              <a:rect l="l" t="t" r="r" b="b"/>
              <a:pathLst>
                <a:path w="1371828" h="279535">
                  <a:moveTo>
                    <a:pt x="75804" y="0"/>
                  </a:moveTo>
                  <a:lnTo>
                    <a:pt x="1296024" y="0"/>
                  </a:lnTo>
                  <a:cubicBezTo>
                    <a:pt x="1337890" y="0"/>
                    <a:pt x="1371828" y="33939"/>
                    <a:pt x="1371828" y="75804"/>
                  </a:cubicBezTo>
                  <a:lnTo>
                    <a:pt x="1371828" y="203731"/>
                  </a:lnTo>
                  <a:cubicBezTo>
                    <a:pt x="1371828" y="223835"/>
                    <a:pt x="1363842" y="243116"/>
                    <a:pt x="1349626" y="257332"/>
                  </a:cubicBezTo>
                  <a:cubicBezTo>
                    <a:pt x="1335410" y="271548"/>
                    <a:pt x="1316129" y="279535"/>
                    <a:pt x="1296024" y="279535"/>
                  </a:cubicBezTo>
                  <a:lnTo>
                    <a:pt x="75804" y="279535"/>
                  </a:lnTo>
                  <a:cubicBezTo>
                    <a:pt x="55700" y="279535"/>
                    <a:pt x="36419" y="271548"/>
                    <a:pt x="22203" y="257332"/>
                  </a:cubicBezTo>
                  <a:cubicBezTo>
                    <a:pt x="7986" y="243116"/>
                    <a:pt x="0" y="223835"/>
                    <a:pt x="0" y="203731"/>
                  </a:cubicBezTo>
                  <a:lnTo>
                    <a:pt x="0" y="75804"/>
                  </a:lnTo>
                  <a:cubicBezTo>
                    <a:pt x="0" y="55700"/>
                    <a:pt x="7986" y="36419"/>
                    <a:pt x="22203" y="22203"/>
                  </a:cubicBezTo>
                  <a:cubicBezTo>
                    <a:pt x="36419" y="7986"/>
                    <a:pt x="55700" y="0"/>
                    <a:pt x="7580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353015" y="126926"/>
            <a:ext cx="733418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dirty="0">
                <a:solidFill>
                  <a:srgbClr val="FFFFFF"/>
                </a:solidFill>
                <a:latin typeface="Noto Sans"/>
              </a:rPr>
              <a:t>5.Kiểm </a:t>
            </a:r>
            <a:r>
              <a:rPr lang="en-US" sz="4099" dirty="0" err="1">
                <a:solidFill>
                  <a:srgbClr val="FFFFFF"/>
                </a:solidFill>
                <a:latin typeface="Noto Sans"/>
              </a:rPr>
              <a:t>thử</a:t>
            </a:r>
            <a:endParaRPr lang="en-US" sz="4099" dirty="0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5730" y="2099192"/>
            <a:ext cx="174422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2DAF58-EF6E-1196-EB48-3845F35F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49" y="1260387"/>
            <a:ext cx="5728637" cy="70101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06880-1EC3-E76A-C660-D0A25FD5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60" y="1294797"/>
            <a:ext cx="5728637" cy="7062243"/>
          </a:xfrm>
          <a:prstGeom prst="rect">
            <a:avLst/>
          </a:prstGeom>
        </p:spPr>
      </p:pic>
      <p:sp>
        <p:nvSpPr>
          <p:cNvPr id="11" name="TextBox 5">
            <a:hlinkClick r:id="rId4" action="ppaction://hlinkfile"/>
            <a:extLst>
              <a:ext uri="{FF2B5EF4-FFF2-40B4-BE49-F238E27FC236}">
                <a16:creationId xmlns:a16="http://schemas.microsoft.com/office/drawing/2014/main" id="{14EC8C80-E388-EB1A-6D8C-081AFE976F2E}"/>
              </a:ext>
            </a:extLst>
          </p:cNvPr>
          <p:cNvSpPr txBox="1"/>
          <p:nvPr/>
        </p:nvSpPr>
        <p:spPr>
          <a:xfrm>
            <a:off x="9566865" y="8521613"/>
            <a:ext cx="8131538" cy="12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Times Neue Roman"/>
                <a:hlinkClick r:id="rId5" action="ppaction://hlinkfile"/>
              </a:rPr>
              <a:t>Nhom2_5_ApplicationDevelopment_Checklist.docx</a:t>
            </a:r>
            <a:endParaRPr lang="en-US" sz="3600" dirty="0">
              <a:solidFill>
                <a:srgbClr val="000000"/>
              </a:solidFill>
              <a:latin typeface="Times Neue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2865" y="810263"/>
            <a:ext cx="17442270" cy="8666474"/>
            <a:chOff x="0" y="0"/>
            <a:chExt cx="4593849" cy="2282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3849" cy="2282528"/>
            </a:xfrm>
            <a:custGeom>
              <a:avLst/>
              <a:gdLst/>
              <a:ahLst/>
              <a:cxnLst/>
              <a:rect l="l" t="t" r="r" b="b"/>
              <a:pathLst>
                <a:path w="4593849" h="2282528">
                  <a:moveTo>
                    <a:pt x="0" y="0"/>
                  </a:moveTo>
                  <a:lnTo>
                    <a:pt x="4593849" y="0"/>
                  </a:lnTo>
                  <a:lnTo>
                    <a:pt x="4593849" y="2282528"/>
                  </a:lnTo>
                  <a:lnTo>
                    <a:pt x="0" y="22825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03498" y="439239"/>
            <a:ext cx="3086100" cy="1061359"/>
            <a:chOff x="0" y="0"/>
            <a:chExt cx="812800" cy="2795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9535"/>
            </a:xfrm>
            <a:custGeom>
              <a:avLst/>
              <a:gdLst/>
              <a:ahLst/>
              <a:cxnLst/>
              <a:rect l="l" t="t" r="r" b="b"/>
              <a:pathLst>
                <a:path w="812800" h="27953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51594"/>
                  </a:lnTo>
                  <a:cubicBezTo>
                    <a:pt x="812800" y="185526"/>
                    <a:pt x="799321" y="218068"/>
                    <a:pt x="775327" y="242062"/>
                  </a:cubicBezTo>
                  <a:cubicBezTo>
                    <a:pt x="751333" y="266055"/>
                    <a:pt x="718791" y="279535"/>
                    <a:pt x="684859" y="279535"/>
                  </a:cubicBezTo>
                  <a:lnTo>
                    <a:pt x="127941" y="279535"/>
                  </a:lnTo>
                  <a:cubicBezTo>
                    <a:pt x="94009" y="279535"/>
                    <a:pt x="61467" y="266055"/>
                    <a:pt x="37473" y="242062"/>
                  </a:cubicBezTo>
                  <a:cubicBezTo>
                    <a:pt x="13479" y="218068"/>
                    <a:pt x="0" y="185526"/>
                    <a:pt x="0" y="1515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200601" y="583838"/>
            <a:ext cx="733418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Noto Sans"/>
              </a:rPr>
              <a:t>Kết luận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7271" y="2447469"/>
            <a:ext cx="16852327" cy="576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741" lvl="1" indent="-442871">
              <a:lnSpc>
                <a:spcPts val="5743"/>
              </a:lnSpc>
              <a:buFont typeface="Arial"/>
              <a:buChar char="•"/>
            </a:pPr>
            <a:r>
              <a:rPr lang="en-US" sz="4102">
                <a:solidFill>
                  <a:srgbClr val="000000"/>
                </a:solidFill>
                <a:latin typeface="Noto Sans"/>
              </a:rPr>
              <a:t>Ứng dụng gần như đã hoàn thiện ,dễ dàng sử dụng .</a:t>
            </a:r>
          </a:p>
          <a:p>
            <a:pPr marL="885741" lvl="1" indent="-442871">
              <a:lnSpc>
                <a:spcPts val="5743"/>
              </a:lnSpc>
              <a:buFont typeface="Arial"/>
              <a:buChar char="•"/>
            </a:pPr>
            <a:r>
              <a:rPr lang="en-US" sz="4102">
                <a:solidFill>
                  <a:srgbClr val="000000"/>
                </a:solidFill>
                <a:latin typeface="Noto Sans"/>
              </a:rPr>
              <a:t>Ứng dụng giúp cho việc quản lý sản phẩm và mua bán hàng tại cửa hàng trở nên tiện lợi hơn ,tính toán nhanh chóng , thông tin được truy xuất nhanh chóng</a:t>
            </a:r>
          </a:p>
          <a:p>
            <a:pPr marL="885741" lvl="1" indent="-442871">
              <a:lnSpc>
                <a:spcPts val="5743"/>
              </a:lnSpc>
              <a:buFont typeface="Arial"/>
              <a:buChar char="•"/>
            </a:pPr>
            <a:r>
              <a:rPr lang="en-US" sz="4102">
                <a:solidFill>
                  <a:srgbClr val="000000"/>
                </a:solidFill>
                <a:latin typeface="Noto Sans"/>
              </a:rPr>
              <a:t>Thông tin chưa được bảo mật toàn vẹn,còn thiếu nhiều chức năng</a:t>
            </a:r>
          </a:p>
          <a:p>
            <a:pPr algn="l">
              <a:lnSpc>
                <a:spcPts val="5743"/>
              </a:lnSpc>
            </a:pPr>
            <a:endParaRPr lang="en-US" sz="4102">
              <a:solidFill>
                <a:srgbClr val="000000"/>
              </a:solidFill>
              <a:latin typeface="Noto Sans"/>
            </a:endParaRPr>
          </a:p>
          <a:p>
            <a:pPr algn="ctr">
              <a:lnSpc>
                <a:spcPts val="5743"/>
              </a:lnSpc>
            </a:pPr>
            <a:endParaRPr lang="en-US" sz="4102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383" y="810263"/>
            <a:ext cx="17442270" cy="8666474"/>
            <a:chOff x="0" y="0"/>
            <a:chExt cx="4593849" cy="2282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3849" cy="2282528"/>
            </a:xfrm>
            <a:custGeom>
              <a:avLst/>
              <a:gdLst/>
              <a:ahLst/>
              <a:cxnLst/>
              <a:rect l="l" t="t" r="r" b="b"/>
              <a:pathLst>
                <a:path w="4593849" h="2282528">
                  <a:moveTo>
                    <a:pt x="0" y="0"/>
                  </a:moveTo>
                  <a:lnTo>
                    <a:pt x="4593849" y="0"/>
                  </a:lnTo>
                  <a:lnTo>
                    <a:pt x="4593849" y="2282528"/>
                  </a:lnTo>
                  <a:lnTo>
                    <a:pt x="0" y="22825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63203" y="1506223"/>
            <a:ext cx="11129385" cy="572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Times Neue Roman" panose="020B0604020202020204" charset="-93"/>
              </a:rPr>
              <a:t>1.Kế </a:t>
            </a:r>
            <a:r>
              <a:rPr lang="en-US" sz="3600" dirty="0" err="1">
                <a:solidFill>
                  <a:srgbClr val="000000"/>
                </a:solidFill>
                <a:latin typeface="Times Neue Roman" panose="020B0604020202020204" charset="-93"/>
              </a:rPr>
              <a:t>hoạch</a:t>
            </a:r>
            <a:r>
              <a:rPr lang="en-US" sz="3600" dirty="0">
                <a:solidFill>
                  <a:srgbClr val="000000"/>
                </a:solidFill>
                <a:latin typeface="Times Neue Roman" panose="020B0604020202020204" charset="-93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 panose="020B0604020202020204" charset="-93"/>
              </a:rPr>
              <a:t>phát</a:t>
            </a:r>
            <a:r>
              <a:rPr lang="en-US" sz="3600" dirty="0">
                <a:solidFill>
                  <a:srgbClr val="000000"/>
                </a:solidFill>
                <a:latin typeface="Times Neue Roman" panose="020B0604020202020204" charset="-93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 panose="020B0604020202020204" charset="-93"/>
              </a:rPr>
              <a:t>triển</a:t>
            </a:r>
            <a:r>
              <a:rPr lang="en-US" sz="3600" dirty="0">
                <a:solidFill>
                  <a:srgbClr val="000000"/>
                </a:solidFill>
                <a:latin typeface="Times Neue Roman" panose="020B0604020202020204" charset="-93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 panose="020B0604020202020204" charset="-93"/>
              </a:rPr>
              <a:t>dự</a:t>
            </a:r>
            <a:r>
              <a:rPr lang="en-US" sz="3600" dirty="0">
                <a:solidFill>
                  <a:srgbClr val="000000"/>
                </a:solidFill>
                <a:latin typeface="Times Neue Roman" panose="020B0604020202020204" charset="-93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 panose="020B0604020202020204" charset="-93"/>
              </a:rPr>
              <a:t>án</a:t>
            </a:r>
            <a:r>
              <a:rPr lang="en-US" sz="3600" dirty="0">
                <a:solidFill>
                  <a:srgbClr val="000000"/>
                </a:solidFill>
                <a:latin typeface="Times Neue Roman" panose="020B0604020202020204" charset="-93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 panose="020B0604020202020204" charset="-93"/>
              </a:rPr>
              <a:t>khởi</a:t>
            </a:r>
            <a:r>
              <a:rPr lang="en-US" sz="3600" dirty="0">
                <a:solidFill>
                  <a:srgbClr val="000000"/>
                </a:solidFill>
                <a:latin typeface="Times Neue Roman" panose="020B0604020202020204" charset="-93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 panose="020B0604020202020204" charset="-93"/>
              </a:rPr>
              <a:t>nghiệp</a:t>
            </a:r>
            <a:endParaRPr lang="en-US" sz="3600" dirty="0">
              <a:solidFill>
                <a:srgbClr val="000000"/>
              </a:solidFill>
              <a:latin typeface="Times Neue Roman" panose="020B0604020202020204" charset="-93"/>
            </a:endParaRP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b="0" i="0" dirty="0">
                <a:solidFill>
                  <a:srgbClr val="001A33"/>
                </a:solidFill>
                <a:effectLst/>
                <a:latin typeface="Times Neue Roman" panose="020B0604020202020204" charset="-93"/>
              </a:rPr>
              <a:t>Xác định được tầm nhìn 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b="0" i="0" dirty="0">
                <a:solidFill>
                  <a:srgbClr val="001A33"/>
                </a:solidFill>
                <a:effectLst/>
                <a:latin typeface="Times Neue Roman" panose="020B0604020202020204" charset="-93"/>
              </a:rPr>
              <a:t>Xác định mục tiêu cụ thể 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b="0" i="0" dirty="0">
                <a:solidFill>
                  <a:srgbClr val="001A33"/>
                </a:solidFill>
                <a:effectLst/>
                <a:latin typeface="Times Neue Roman" panose="020B0604020202020204" charset="-93"/>
              </a:rPr>
              <a:t>Xác định lợi thế kinh doanh 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b="0" i="0" dirty="0">
                <a:solidFill>
                  <a:srgbClr val="001A33"/>
                </a:solidFill>
                <a:effectLst/>
                <a:latin typeface="Times Neue Roman" panose="020B0604020202020204" charset="-93"/>
              </a:rPr>
              <a:t>Nghiên cứu đối thủ 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b="0" i="0" dirty="0">
                <a:solidFill>
                  <a:srgbClr val="001A33"/>
                </a:solidFill>
                <a:effectLst/>
                <a:latin typeface="Times Neue Roman" panose="020B0604020202020204" charset="-93"/>
              </a:rPr>
              <a:t>Nghiên cứu thị trường – khách hàng tiềm năng 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b="0" i="0" dirty="0">
                <a:solidFill>
                  <a:srgbClr val="001A33"/>
                </a:solidFill>
                <a:effectLst/>
                <a:latin typeface="Times Neue Roman" panose="020B0604020202020204" charset="-93"/>
              </a:rPr>
              <a:t>Nghiên cứu mối quan hệ cung – cầu 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b="0" i="0" dirty="0">
                <a:solidFill>
                  <a:srgbClr val="001A33"/>
                </a:solidFill>
                <a:effectLst/>
                <a:latin typeface="Times Neue Roman" panose="020B0604020202020204" charset="-93"/>
              </a:rPr>
              <a:t>Triển khai kế hoạch</a:t>
            </a:r>
            <a:endParaRPr lang="en-US" sz="3600" dirty="0">
              <a:solidFill>
                <a:srgbClr val="000000"/>
              </a:solidFill>
              <a:latin typeface="Times Neue Roman" panose="020B0604020202020204" charset="-93"/>
            </a:endParaRPr>
          </a:p>
          <a:p>
            <a:pPr algn="ctr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Times Neue Roman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430956" y="355875"/>
            <a:ext cx="5208661" cy="1061359"/>
            <a:chOff x="0" y="0"/>
            <a:chExt cx="1371828" cy="279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1828" cy="279535"/>
            </a:xfrm>
            <a:custGeom>
              <a:avLst/>
              <a:gdLst/>
              <a:ahLst/>
              <a:cxnLst/>
              <a:rect l="l" t="t" r="r" b="b"/>
              <a:pathLst>
                <a:path w="1371828" h="279535">
                  <a:moveTo>
                    <a:pt x="75804" y="0"/>
                  </a:moveTo>
                  <a:lnTo>
                    <a:pt x="1296024" y="0"/>
                  </a:lnTo>
                  <a:cubicBezTo>
                    <a:pt x="1337890" y="0"/>
                    <a:pt x="1371828" y="33939"/>
                    <a:pt x="1371828" y="75804"/>
                  </a:cubicBezTo>
                  <a:lnTo>
                    <a:pt x="1371828" y="203731"/>
                  </a:lnTo>
                  <a:cubicBezTo>
                    <a:pt x="1371828" y="223835"/>
                    <a:pt x="1363842" y="243116"/>
                    <a:pt x="1349626" y="257332"/>
                  </a:cubicBezTo>
                  <a:cubicBezTo>
                    <a:pt x="1335410" y="271548"/>
                    <a:pt x="1316129" y="279535"/>
                    <a:pt x="1296024" y="279535"/>
                  </a:cubicBezTo>
                  <a:lnTo>
                    <a:pt x="75804" y="279535"/>
                  </a:lnTo>
                  <a:cubicBezTo>
                    <a:pt x="55700" y="279535"/>
                    <a:pt x="36419" y="271548"/>
                    <a:pt x="22203" y="257332"/>
                  </a:cubicBezTo>
                  <a:cubicBezTo>
                    <a:pt x="7986" y="243116"/>
                    <a:pt x="0" y="223835"/>
                    <a:pt x="0" y="203731"/>
                  </a:cubicBezTo>
                  <a:lnTo>
                    <a:pt x="0" y="75804"/>
                  </a:lnTo>
                  <a:cubicBezTo>
                    <a:pt x="0" y="55700"/>
                    <a:pt x="7986" y="36419"/>
                    <a:pt x="22203" y="22203"/>
                  </a:cubicBezTo>
                  <a:cubicBezTo>
                    <a:pt x="36419" y="7986"/>
                    <a:pt x="55700" y="0"/>
                    <a:pt x="7580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368192" y="447906"/>
            <a:ext cx="733418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Noto Sans"/>
              </a:rPr>
              <a:t>Khởi nghiệp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730" y="2239361"/>
            <a:ext cx="174422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95057F-369E-1B61-6B05-2FDC961E18F3}"/>
              </a:ext>
            </a:extLst>
          </p:cNvPr>
          <p:cNvGrpSpPr/>
          <p:nvPr/>
        </p:nvGrpSpPr>
        <p:grpSpPr>
          <a:xfrm>
            <a:off x="568995" y="797011"/>
            <a:ext cx="17442270" cy="8666474"/>
            <a:chOff x="0" y="0"/>
            <a:chExt cx="4593849" cy="228252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369F42F-5D41-1F3D-3A23-5CF1A94018E4}"/>
                </a:ext>
              </a:extLst>
            </p:cNvPr>
            <p:cNvSpPr/>
            <p:nvPr/>
          </p:nvSpPr>
          <p:spPr>
            <a:xfrm>
              <a:off x="0" y="0"/>
              <a:ext cx="4593849" cy="2282528"/>
            </a:xfrm>
            <a:custGeom>
              <a:avLst/>
              <a:gdLst/>
              <a:ahLst/>
              <a:cxnLst/>
              <a:rect l="l" t="t" r="r" b="b"/>
              <a:pathLst>
                <a:path w="4593849" h="2282528">
                  <a:moveTo>
                    <a:pt x="0" y="0"/>
                  </a:moveTo>
                  <a:lnTo>
                    <a:pt x="4593849" y="0"/>
                  </a:lnTo>
                  <a:lnTo>
                    <a:pt x="4593849" y="2282528"/>
                  </a:lnTo>
                  <a:lnTo>
                    <a:pt x="0" y="2282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4A8A193-E158-24E0-AB2B-BE45947FCBE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414DBAC-B4CA-801D-C140-685E953F0862}"/>
              </a:ext>
            </a:extLst>
          </p:cNvPr>
          <p:cNvSpPr txBox="1"/>
          <p:nvPr/>
        </p:nvSpPr>
        <p:spPr>
          <a:xfrm>
            <a:off x="845730" y="1489054"/>
            <a:ext cx="15838927" cy="829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2.Dự án của các em là gì? Trình bày kế hoạch cho dự án</a:t>
            </a:r>
          </a:p>
          <a:p>
            <a:pPr>
              <a:lnSpc>
                <a:spcPts val="5040"/>
              </a:lnSpc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Dự án của bọn em là phát triển dự án quản lý phần mềm mua bán</a:t>
            </a:r>
          </a:p>
          <a:p>
            <a:pPr>
              <a:lnSpc>
                <a:spcPts val="5040"/>
              </a:lnSpc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Để thành lập một công ty: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Lựa chọn loại hình doanh nghiệp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Chọn tên cho doanh nghiệp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Lựa chọn lĩnh vực kinh doanh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Xác định địa chỉ trụ sở công ty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Chọn người đại diện pháp luật cho doanh nghiệp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Chuẩn bị danh sách thành viên và cổ đông của công ty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Chuẩn bị vốn điều lệ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Chuẩn bị dự báo tài chính chi tiết</a:t>
            </a:r>
          </a:p>
          <a:p>
            <a:pPr marL="571500" indent="-571500">
              <a:lnSpc>
                <a:spcPts val="5040"/>
              </a:lnSpc>
              <a:buFontTx/>
              <a:buChar char="-"/>
            </a:pPr>
            <a:r>
              <a:rPr lang="vi-VN" sz="3600" dirty="0">
                <a:solidFill>
                  <a:srgbClr val="000000"/>
                </a:solidFill>
                <a:latin typeface="Times Neue Roman"/>
              </a:rPr>
              <a:t>Hoàn thành hồ sơ thành lập doanh nghiệp</a:t>
            </a:r>
            <a:endParaRPr lang="en-US" sz="3600" dirty="0">
              <a:solidFill>
                <a:srgbClr val="000000"/>
              </a:solidFill>
              <a:latin typeface="Times Neue Roman"/>
            </a:endParaRPr>
          </a:p>
          <a:p>
            <a:pPr algn="ctr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Times Neue Roman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5B3F634-FD19-F583-75AF-6841B66F33FF}"/>
              </a:ext>
            </a:extLst>
          </p:cNvPr>
          <p:cNvGrpSpPr/>
          <p:nvPr/>
        </p:nvGrpSpPr>
        <p:grpSpPr>
          <a:xfrm>
            <a:off x="12430956" y="355875"/>
            <a:ext cx="5208661" cy="1061359"/>
            <a:chOff x="0" y="0"/>
            <a:chExt cx="1371828" cy="27953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A97BA5D-AFC4-20CB-3269-71B724FA5DF2}"/>
                </a:ext>
              </a:extLst>
            </p:cNvPr>
            <p:cNvSpPr/>
            <p:nvPr/>
          </p:nvSpPr>
          <p:spPr>
            <a:xfrm>
              <a:off x="0" y="0"/>
              <a:ext cx="1371828" cy="279535"/>
            </a:xfrm>
            <a:custGeom>
              <a:avLst/>
              <a:gdLst/>
              <a:ahLst/>
              <a:cxnLst/>
              <a:rect l="l" t="t" r="r" b="b"/>
              <a:pathLst>
                <a:path w="1371828" h="279535">
                  <a:moveTo>
                    <a:pt x="75804" y="0"/>
                  </a:moveTo>
                  <a:lnTo>
                    <a:pt x="1296024" y="0"/>
                  </a:lnTo>
                  <a:cubicBezTo>
                    <a:pt x="1337890" y="0"/>
                    <a:pt x="1371828" y="33939"/>
                    <a:pt x="1371828" y="75804"/>
                  </a:cubicBezTo>
                  <a:lnTo>
                    <a:pt x="1371828" y="203731"/>
                  </a:lnTo>
                  <a:cubicBezTo>
                    <a:pt x="1371828" y="223835"/>
                    <a:pt x="1363842" y="243116"/>
                    <a:pt x="1349626" y="257332"/>
                  </a:cubicBezTo>
                  <a:cubicBezTo>
                    <a:pt x="1335410" y="271548"/>
                    <a:pt x="1316129" y="279535"/>
                    <a:pt x="1296024" y="279535"/>
                  </a:cubicBezTo>
                  <a:lnTo>
                    <a:pt x="75804" y="279535"/>
                  </a:lnTo>
                  <a:cubicBezTo>
                    <a:pt x="55700" y="279535"/>
                    <a:pt x="36419" y="271548"/>
                    <a:pt x="22203" y="257332"/>
                  </a:cubicBezTo>
                  <a:cubicBezTo>
                    <a:pt x="7986" y="243116"/>
                    <a:pt x="0" y="223835"/>
                    <a:pt x="0" y="203731"/>
                  </a:cubicBezTo>
                  <a:lnTo>
                    <a:pt x="0" y="75804"/>
                  </a:lnTo>
                  <a:cubicBezTo>
                    <a:pt x="0" y="55700"/>
                    <a:pt x="7986" y="36419"/>
                    <a:pt x="22203" y="22203"/>
                  </a:cubicBezTo>
                  <a:cubicBezTo>
                    <a:pt x="36419" y="7986"/>
                    <a:pt x="55700" y="0"/>
                    <a:pt x="7580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2E20DAB-29A9-5FE1-4C93-93DBDB79AA81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C789873-E561-D38E-8291-E6287220BC12}"/>
              </a:ext>
            </a:extLst>
          </p:cNvPr>
          <p:cNvSpPr txBox="1"/>
          <p:nvPr/>
        </p:nvSpPr>
        <p:spPr>
          <a:xfrm>
            <a:off x="11368192" y="447906"/>
            <a:ext cx="733418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Noto Sans"/>
              </a:rPr>
              <a:t>Khởi nghiệp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02AC21C-FC38-D56C-29E9-105C5EEC862F}"/>
              </a:ext>
            </a:extLst>
          </p:cNvPr>
          <p:cNvSpPr txBox="1"/>
          <p:nvPr/>
        </p:nvSpPr>
        <p:spPr>
          <a:xfrm>
            <a:off x="845730" y="2239361"/>
            <a:ext cx="174422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.</a:t>
            </a:r>
          </a:p>
        </p:txBody>
      </p:sp>
      <p:sp>
        <p:nvSpPr>
          <p:cNvPr id="11" name="TextBox 5">
            <a:hlinkClick r:id="rId2" action="ppaction://hlinkfile"/>
            <a:extLst>
              <a:ext uri="{FF2B5EF4-FFF2-40B4-BE49-F238E27FC236}">
                <a16:creationId xmlns:a16="http://schemas.microsoft.com/office/drawing/2014/main" id="{76FBAD8B-F7EE-BE26-7603-10EA396D7C37}"/>
              </a:ext>
            </a:extLst>
          </p:cNvPr>
          <p:cNvSpPr txBox="1"/>
          <p:nvPr/>
        </p:nvSpPr>
        <p:spPr>
          <a:xfrm>
            <a:off x="11734800" y="8572500"/>
            <a:ext cx="8131538" cy="59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Times Neue Roman"/>
                <a:hlinkClick r:id="rId3" action="ppaction://hlinkfile"/>
              </a:rPr>
              <a:t>KhoiNghiep.docx</a:t>
            </a:r>
            <a:endParaRPr lang="en-US" sz="3600" dirty="0">
              <a:solidFill>
                <a:srgbClr val="000000"/>
              </a:solidFill>
              <a:latin typeface="Times Neue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E257601-3DC4-EA78-9A8A-5B3534304F5A}"/>
              </a:ext>
            </a:extLst>
          </p:cNvPr>
          <p:cNvGrpSpPr/>
          <p:nvPr/>
        </p:nvGrpSpPr>
        <p:grpSpPr>
          <a:xfrm>
            <a:off x="648383" y="593272"/>
            <a:ext cx="17442270" cy="8883465"/>
            <a:chOff x="0" y="-57150"/>
            <a:chExt cx="4593849" cy="233967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962FC02-107F-7AC7-BD92-38442E0495E7}"/>
                </a:ext>
              </a:extLst>
            </p:cNvPr>
            <p:cNvSpPr/>
            <p:nvPr/>
          </p:nvSpPr>
          <p:spPr>
            <a:xfrm>
              <a:off x="0" y="0"/>
              <a:ext cx="4593849" cy="2282528"/>
            </a:xfrm>
            <a:custGeom>
              <a:avLst/>
              <a:gdLst/>
              <a:ahLst/>
              <a:cxnLst/>
              <a:rect l="l" t="t" r="r" b="b"/>
              <a:pathLst>
                <a:path w="4593849" h="2282528">
                  <a:moveTo>
                    <a:pt x="0" y="0"/>
                  </a:moveTo>
                  <a:lnTo>
                    <a:pt x="4593849" y="0"/>
                  </a:lnTo>
                  <a:lnTo>
                    <a:pt x="4593849" y="2282528"/>
                  </a:lnTo>
                  <a:lnTo>
                    <a:pt x="0" y="2282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54FB1B-8098-D2A8-3AE3-7BD752B11D60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F7D54ED-7F72-EE2D-489B-29F3A5839281}"/>
              </a:ext>
            </a:extLst>
          </p:cNvPr>
          <p:cNvGrpSpPr/>
          <p:nvPr/>
        </p:nvGrpSpPr>
        <p:grpSpPr>
          <a:xfrm>
            <a:off x="12430956" y="355875"/>
            <a:ext cx="5208661" cy="1061359"/>
            <a:chOff x="0" y="0"/>
            <a:chExt cx="1371828" cy="27953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F1F1B66-2EE6-234B-194F-153289962B62}"/>
                </a:ext>
              </a:extLst>
            </p:cNvPr>
            <p:cNvSpPr/>
            <p:nvPr/>
          </p:nvSpPr>
          <p:spPr>
            <a:xfrm>
              <a:off x="0" y="0"/>
              <a:ext cx="1371828" cy="279535"/>
            </a:xfrm>
            <a:custGeom>
              <a:avLst/>
              <a:gdLst/>
              <a:ahLst/>
              <a:cxnLst/>
              <a:rect l="l" t="t" r="r" b="b"/>
              <a:pathLst>
                <a:path w="1371828" h="279535">
                  <a:moveTo>
                    <a:pt x="75804" y="0"/>
                  </a:moveTo>
                  <a:lnTo>
                    <a:pt x="1296024" y="0"/>
                  </a:lnTo>
                  <a:cubicBezTo>
                    <a:pt x="1337890" y="0"/>
                    <a:pt x="1371828" y="33939"/>
                    <a:pt x="1371828" y="75804"/>
                  </a:cubicBezTo>
                  <a:lnTo>
                    <a:pt x="1371828" y="203731"/>
                  </a:lnTo>
                  <a:cubicBezTo>
                    <a:pt x="1371828" y="223835"/>
                    <a:pt x="1363842" y="243116"/>
                    <a:pt x="1349626" y="257332"/>
                  </a:cubicBezTo>
                  <a:cubicBezTo>
                    <a:pt x="1335410" y="271548"/>
                    <a:pt x="1316129" y="279535"/>
                    <a:pt x="1296024" y="279535"/>
                  </a:cubicBezTo>
                  <a:lnTo>
                    <a:pt x="75804" y="279535"/>
                  </a:lnTo>
                  <a:cubicBezTo>
                    <a:pt x="55700" y="279535"/>
                    <a:pt x="36419" y="271548"/>
                    <a:pt x="22203" y="257332"/>
                  </a:cubicBezTo>
                  <a:cubicBezTo>
                    <a:pt x="7986" y="243116"/>
                    <a:pt x="0" y="223835"/>
                    <a:pt x="0" y="203731"/>
                  </a:cubicBezTo>
                  <a:lnTo>
                    <a:pt x="0" y="75804"/>
                  </a:lnTo>
                  <a:cubicBezTo>
                    <a:pt x="0" y="55700"/>
                    <a:pt x="7986" y="36419"/>
                    <a:pt x="22203" y="22203"/>
                  </a:cubicBezTo>
                  <a:cubicBezTo>
                    <a:pt x="36419" y="7986"/>
                    <a:pt x="55700" y="0"/>
                    <a:pt x="7580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52292BB-CD62-8168-09BE-5609C8681BA8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31A6285-658E-581E-0DE0-E049C43A9FBE}"/>
              </a:ext>
            </a:extLst>
          </p:cNvPr>
          <p:cNvSpPr txBox="1"/>
          <p:nvPr/>
        </p:nvSpPr>
        <p:spPr>
          <a:xfrm>
            <a:off x="11368192" y="447906"/>
            <a:ext cx="733418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dirty="0" err="1">
                <a:solidFill>
                  <a:srgbClr val="FFFFFF"/>
                </a:solidFill>
                <a:latin typeface="Noto Sans"/>
              </a:rPr>
              <a:t>Kết</a:t>
            </a:r>
            <a:r>
              <a:rPr lang="en-US" sz="4099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Noto Sans"/>
              </a:rPr>
              <a:t>thúc</a:t>
            </a:r>
            <a:endParaRPr lang="en-US" sz="4099" dirty="0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3574CE1-5BC3-1715-C905-5FE77BDB9571}"/>
              </a:ext>
            </a:extLst>
          </p:cNvPr>
          <p:cNvSpPr txBox="1"/>
          <p:nvPr/>
        </p:nvSpPr>
        <p:spPr>
          <a:xfrm>
            <a:off x="845730" y="2239361"/>
            <a:ext cx="174422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0C9DC7-ABF6-4178-A48D-E0AAB071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25"/>
            <a:ext cx="18288000" cy="1019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5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39929" y="-738408"/>
            <a:ext cx="4554551" cy="1155746"/>
            <a:chOff x="0" y="0"/>
            <a:chExt cx="6072735" cy="1540994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6072735" cy="78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191919"/>
                  </a:solidFill>
                  <a:latin typeface="Arimo Bold"/>
                </a:rPr>
                <a:t>Nội dung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772"/>
              <a:ext cx="6072735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58873" y="-198636"/>
            <a:ext cx="3702713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rimo"/>
              </a:rPr>
              <a:t>GIỚI THIỆU</a:t>
            </a:r>
          </a:p>
        </p:txBody>
      </p:sp>
      <p:sp>
        <p:nvSpPr>
          <p:cNvPr id="6" name="AutoShape 6"/>
          <p:cNvSpPr/>
          <p:nvPr/>
        </p:nvSpPr>
        <p:spPr>
          <a:xfrm>
            <a:off x="2567600" y="1609111"/>
            <a:ext cx="12882174" cy="1390810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8715968" y="2093537"/>
            <a:ext cx="4142724" cy="35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7"/>
              </a:lnSpc>
            </a:pPr>
            <a:r>
              <a:rPr lang="en-US" sz="1925" spc="96">
                <a:solidFill>
                  <a:srgbClr val="191919"/>
                </a:solidFill>
                <a:latin typeface="Arimo"/>
              </a:rPr>
              <a:t>Hiện trạng và giải pháp</a:t>
            </a:r>
          </a:p>
        </p:txBody>
      </p:sp>
      <p:sp>
        <p:nvSpPr>
          <p:cNvPr id="8" name="AutoShape 8"/>
          <p:cNvSpPr/>
          <p:nvPr/>
        </p:nvSpPr>
        <p:spPr>
          <a:xfrm>
            <a:off x="1884014" y="1609111"/>
            <a:ext cx="5460862" cy="1390810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id="9" name="Group 9"/>
          <p:cNvGrpSpPr/>
          <p:nvPr/>
        </p:nvGrpSpPr>
        <p:grpSpPr>
          <a:xfrm rot="-8100000">
            <a:off x="6848651" y="1813184"/>
            <a:ext cx="984238" cy="982663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2567600" y="3047545"/>
            <a:ext cx="12882174" cy="1358395"/>
          </a:xfrm>
          <a:prstGeom prst="rect">
            <a:avLst/>
          </a:prstGeom>
          <a:solidFill>
            <a:srgbClr val="37C9EF">
              <a:alpha val="29804"/>
            </a:srgbClr>
          </a:solidFill>
        </p:spPr>
      </p:sp>
      <p:sp>
        <p:nvSpPr>
          <p:cNvPr id="12" name="TextBox 12"/>
          <p:cNvSpPr txBox="1"/>
          <p:nvPr/>
        </p:nvSpPr>
        <p:spPr>
          <a:xfrm>
            <a:off x="8715968" y="3352345"/>
            <a:ext cx="414272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rimo"/>
              </a:rPr>
              <a:t>Phân tích mô hình , đặc tả ,sơ đồ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884014" y="3047545"/>
            <a:ext cx="5460862" cy="1358395"/>
          </a:xfrm>
          <a:prstGeom prst="rect">
            <a:avLst/>
          </a:prstGeom>
          <a:solidFill>
            <a:srgbClr val="37C9EF"/>
          </a:solidFill>
        </p:spPr>
      </p:sp>
      <p:grpSp>
        <p:nvGrpSpPr>
          <p:cNvPr id="14" name="Group 14"/>
          <p:cNvGrpSpPr/>
          <p:nvPr/>
        </p:nvGrpSpPr>
        <p:grpSpPr>
          <a:xfrm rot="-8100000">
            <a:off x="6860107" y="3246862"/>
            <a:ext cx="961300" cy="959762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2567600" y="4453566"/>
            <a:ext cx="12882174" cy="1415545"/>
          </a:xfrm>
          <a:prstGeom prst="rect">
            <a:avLst/>
          </a:prstGeom>
          <a:solidFill>
            <a:srgbClr val="2C92D5">
              <a:alpha val="29804"/>
            </a:srgbClr>
          </a:solidFill>
        </p:spPr>
      </p:sp>
      <p:sp>
        <p:nvSpPr>
          <p:cNvPr id="17" name="TextBox 17"/>
          <p:cNvSpPr txBox="1"/>
          <p:nvPr/>
        </p:nvSpPr>
        <p:spPr>
          <a:xfrm>
            <a:off x="8715968" y="4827803"/>
            <a:ext cx="4142724" cy="717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7"/>
              </a:lnSpc>
            </a:pPr>
            <a:r>
              <a:rPr lang="en-US" sz="1925" spc="96">
                <a:solidFill>
                  <a:srgbClr val="191919"/>
                </a:solidFill>
                <a:latin typeface="Arimo"/>
              </a:rPr>
              <a:t>Thiết kế mô hình csdl,class,phân luồng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884014" y="4453566"/>
            <a:ext cx="5460862" cy="1415545"/>
          </a:xfrm>
          <a:prstGeom prst="rect">
            <a:avLst/>
          </a:prstGeom>
          <a:solidFill>
            <a:srgbClr val="2C92D5"/>
          </a:solidFill>
        </p:spPr>
      </p:sp>
      <p:grpSp>
        <p:nvGrpSpPr>
          <p:cNvPr id="19" name="Group 19"/>
          <p:cNvGrpSpPr/>
          <p:nvPr/>
        </p:nvGrpSpPr>
        <p:grpSpPr>
          <a:xfrm rot="-8100000">
            <a:off x="6839908" y="4661268"/>
            <a:ext cx="1001743" cy="1000140"/>
            <a:chOff x="0" y="0"/>
            <a:chExt cx="6350000" cy="6339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21" name="AutoShape 21"/>
          <p:cNvSpPr/>
          <p:nvPr/>
        </p:nvSpPr>
        <p:spPr>
          <a:xfrm>
            <a:off x="2567600" y="5916736"/>
            <a:ext cx="12882174" cy="1447325"/>
          </a:xfrm>
          <a:prstGeom prst="rect">
            <a:avLst/>
          </a:prstGeom>
          <a:solidFill>
            <a:srgbClr val="13538A">
              <a:alpha val="29804"/>
            </a:srgbClr>
          </a:solidFill>
        </p:spPr>
      </p:sp>
      <p:sp>
        <p:nvSpPr>
          <p:cNvPr id="22" name="TextBox 22"/>
          <p:cNvSpPr txBox="1"/>
          <p:nvPr/>
        </p:nvSpPr>
        <p:spPr>
          <a:xfrm>
            <a:off x="8715968" y="6400618"/>
            <a:ext cx="4142724" cy="35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7"/>
              </a:lnSpc>
            </a:pPr>
            <a:r>
              <a:rPr lang="en-US" sz="1925" spc="96">
                <a:solidFill>
                  <a:srgbClr val="191919"/>
                </a:solidFill>
                <a:latin typeface="Arimo"/>
              </a:rPr>
              <a:t>Công nghệ , phần mềm,demo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884014" y="5916736"/>
            <a:ext cx="5460862" cy="1447325"/>
          </a:xfrm>
          <a:prstGeom prst="rect">
            <a:avLst/>
          </a:prstGeom>
          <a:solidFill>
            <a:srgbClr val="13538A"/>
          </a:solidFill>
        </p:spPr>
      </p:sp>
      <p:grpSp>
        <p:nvGrpSpPr>
          <p:cNvPr id="24" name="Group 24"/>
          <p:cNvGrpSpPr/>
          <p:nvPr/>
        </p:nvGrpSpPr>
        <p:grpSpPr>
          <a:xfrm rot="-8100000">
            <a:off x="6828676" y="6129101"/>
            <a:ext cx="1024233" cy="1022594"/>
            <a:chOff x="0" y="0"/>
            <a:chExt cx="6350000" cy="63398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562" r="24562"/>
          <a:stretch>
            <a:fillRect/>
          </a:stretch>
        </p:blipFill>
        <p:spPr>
          <a:xfrm>
            <a:off x="2601813" y="287289"/>
            <a:ext cx="648804" cy="1275293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592145" y="1886307"/>
            <a:ext cx="4036169" cy="84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rimo Bold"/>
              </a:rPr>
              <a:t>NGHIÊN CỨU SƠ BỘ  THU THẬP YÊU CẦU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567600" y="1657376"/>
            <a:ext cx="683018" cy="1342544"/>
            <a:chOff x="0" y="0"/>
            <a:chExt cx="910691" cy="1790058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910691" cy="1790058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118334" y="542785"/>
              <a:ext cx="674023" cy="666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13"/>
                </a:lnSpc>
                <a:spcBef>
                  <a:spcPct val="0"/>
                </a:spcBef>
              </a:pPr>
              <a:r>
                <a:rPr lang="en-US" sz="3139" u="none">
                  <a:solidFill>
                    <a:srgbClr val="3EDAD8"/>
                  </a:solidFill>
                  <a:latin typeface="Clear Sans Bold"/>
                </a:rPr>
                <a:t>01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642164" y="3516050"/>
            <a:ext cx="3706717" cy="38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7"/>
              </a:lnSpc>
              <a:spcBef>
                <a:spcPct val="0"/>
              </a:spcBef>
            </a:pPr>
            <a:r>
              <a:rPr lang="en-US" sz="2300" spc="89">
                <a:solidFill>
                  <a:srgbClr val="FFFFFF"/>
                </a:solidFill>
                <a:latin typeface="Arimo Bold"/>
              </a:rPr>
              <a:t>PHÂN TÍCH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601813" y="3095406"/>
            <a:ext cx="666733" cy="1310534"/>
            <a:chOff x="0" y="0"/>
            <a:chExt cx="888978" cy="1747379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888978" cy="1747379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115513" y="538460"/>
              <a:ext cx="657952" cy="641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15"/>
                </a:lnSpc>
                <a:spcBef>
                  <a:spcPct val="0"/>
                </a:spcBef>
              </a:pPr>
              <a:r>
                <a:rPr lang="en-US" sz="3065" u="none">
                  <a:solidFill>
                    <a:srgbClr val="37C9EF"/>
                  </a:solidFill>
                  <a:latin typeface="Clear Sans Bold"/>
                </a:rPr>
                <a:t>02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638159" y="4986966"/>
            <a:ext cx="3706717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rimo Bold"/>
              </a:rPr>
              <a:t>THIẾT KẾ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625779" y="4506071"/>
            <a:ext cx="666733" cy="1310534"/>
            <a:chOff x="0" y="0"/>
            <a:chExt cx="888978" cy="1747379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888978" cy="1747379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115513" y="538460"/>
              <a:ext cx="657952" cy="641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15"/>
                </a:lnSpc>
                <a:spcBef>
                  <a:spcPct val="0"/>
                </a:spcBef>
              </a:pPr>
              <a:r>
                <a:rPr lang="en-US" sz="3065" u="none">
                  <a:solidFill>
                    <a:srgbClr val="2C92D5"/>
                  </a:solidFill>
                  <a:latin typeface="Clear Sans Bold"/>
                </a:rPr>
                <a:t>03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3634028" y="6198057"/>
            <a:ext cx="3706717" cy="84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rimo Bold"/>
              </a:rPr>
              <a:t>HIỆN THỰC ỨNG DỤNG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625779" y="5951506"/>
            <a:ext cx="700947" cy="1377785"/>
            <a:chOff x="0" y="0"/>
            <a:chExt cx="934596" cy="1837047"/>
          </a:xfrm>
        </p:grpSpPr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934596" cy="1837047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21440" y="558033"/>
              <a:ext cx="691716" cy="682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21"/>
                </a:lnSpc>
                <a:spcBef>
                  <a:spcPct val="0"/>
                </a:spcBef>
              </a:pPr>
              <a:r>
                <a:rPr lang="en-US" sz="3222" u="none">
                  <a:solidFill>
                    <a:srgbClr val="13538A"/>
                  </a:solidFill>
                  <a:latin typeface="Clear Sans Bold"/>
                </a:rPr>
                <a:t>04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>
            <a:off x="2567600" y="7411686"/>
            <a:ext cx="12882174" cy="1298197"/>
          </a:xfrm>
          <a:prstGeom prst="rect">
            <a:avLst/>
          </a:prstGeom>
          <a:solidFill>
            <a:srgbClr val="004AAD">
              <a:alpha val="29804"/>
            </a:srgbClr>
          </a:solidFill>
        </p:spPr>
      </p:sp>
      <p:sp>
        <p:nvSpPr>
          <p:cNvPr id="44" name="TextBox 44"/>
          <p:cNvSpPr txBox="1"/>
          <p:nvPr/>
        </p:nvSpPr>
        <p:spPr>
          <a:xfrm>
            <a:off x="8715968" y="7895568"/>
            <a:ext cx="4142724" cy="35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7"/>
              </a:lnSpc>
            </a:pPr>
            <a:r>
              <a:rPr lang="en-US" sz="1925" spc="96">
                <a:solidFill>
                  <a:srgbClr val="191919"/>
                </a:solidFill>
                <a:latin typeface="Arimo"/>
              </a:rPr>
              <a:t>Kiểm thử chương trình</a:t>
            </a:r>
          </a:p>
        </p:txBody>
      </p:sp>
      <p:sp>
        <p:nvSpPr>
          <p:cNvPr id="45" name="AutoShape 45"/>
          <p:cNvSpPr/>
          <p:nvPr/>
        </p:nvSpPr>
        <p:spPr>
          <a:xfrm>
            <a:off x="1884014" y="7411686"/>
            <a:ext cx="5460862" cy="1298197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46" name="Group 46"/>
          <p:cNvGrpSpPr/>
          <p:nvPr/>
        </p:nvGrpSpPr>
        <p:grpSpPr>
          <a:xfrm rot="-8100000">
            <a:off x="6881383" y="7602170"/>
            <a:ext cx="918699" cy="917229"/>
            <a:chOff x="0" y="0"/>
            <a:chExt cx="6350000" cy="63398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3634028" y="7902557"/>
            <a:ext cx="3706717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rimo"/>
              </a:rPr>
              <a:t>KIỂM THỬ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2625779" y="7446456"/>
            <a:ext cx="642768" cy="1263427"/>
            <a:chOff x="0" y="0"/>
            <a:chExt cx="857023" cy="1684570"/>
          </a:xfrm>
        </p:grpSpPr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857023" cy="1684570"/>
            </a:xfrm>
            <a:prstGeom prst="rect">
              <a:avLst/>
            </a:prstGeom>
          </p:spPr>
        </p:pic>
        <p:sp>
          <p:nvSpPr>
            <p:cNvPr id="51" name="TextBox 51"/>
            <p:cNvSpPr txBox="1"/>
            <p:nvPr/>
          </p:nvSpPr>
          <p:spPr>
            <a:xfrm>
              <a:off x="111360" y="518078"/>
              <a:ext cx="634302" cy="619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70"/>
                </a:lnSpc>
                <a:spcBef>
                  <a:spcPct val="0"/>
                </a:spcBef>
              </a:pPr>
              <a:r>
                <a:rPr lang="en-US" sz="2954" u="none">
                  <a:solidFill>
                    <a:srgbClr val="13538A"/>
                  </a:solidFill>
                  <a:latin typeface="Clear Sans Bold"/>
                </a:rPr>
                <a:t>05</a:t>
              </a:r>
            </a:p>
          </p:txBody>
        </p:sp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562" r="24562"/>
          <a:stretch>
            <a:fillRect/>
          </a:stretch>
        </p:blipFill>
        <p:spPr>
          <a:xfrm>
            <a:off x="2625779" y="8736284"/>
            <a:ext cx="642768" cy="12634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547" y="731404"/>
            <a:ext cx="17358905" cy="8824193"/>
            <a:chOff x="0" y="0"/>
            <a:chExt cx="4571893" cy="2324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71893" cy="2324067"/>
            </a:xfrm>
            <a:custGeom>
              <a:avLst/>
              <a:gdLst/>
              <a:ahLst/>
              <a:cxnLst/>
              <a:rect l="l" t="t" r="r" b="b"/>
              <a:pathLst>
                <a:path w="4571893" h="2324067">
                  <a:moveTo>
                    <a:pt x="0" y="0"/>
                  </a:moveTo>
                  <a:lnTo>
                    <a:pt x="4571893" y="0"/>
                  </a:lnTo>
                  <a:lnTo>
                    <a:pt x="4571893" y="2324067"/>
                  </a:lnTo>
                  <a:lnTo>
                    <a:pt x="0" y="23240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7503" y="1954984"/>
            <a:ext cx="240908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oto Sans"/>
              </a:rPr>
              <a:t>Hiện</a:t>
            </a:r>
            <a:r>
              <a:rPr lang="en-US" sz="3600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Noto Sans"/>
              </a:rPr>
              <a:t>trạng</a:t>
            </a:r>
            <a:endParaRPr lang="en-US" sz="3600" dirty="0">
              <a:solidFill>
                <a:srgbClr val="000000"/>
              </a:solidFill>
              <a:latin typeface="Noto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331155" y="1874567"/>
            <a:ext cx="946348" cy="840920"/>
            <a:chOff x="0" y="0"/>
            <a:chExt cx="1261797" cy="112122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5570" b="5570"/>
            <a:stretch>
              <a:fillRect/>
            </a:stretch>
          </p:blipFill>
          <p:spPr>
            <a:xfrm>
              <a:off x="0" y="0"/>
              <a:ext cx="1261797" cy="1121227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63956" y="310012"/>
              <a:ext cx="933885" cy="482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0"/>
                </a:lnSpc>
                <a:spcBef>
                  <a:spcPct val="0"/>
                </a:spcBef>
              </a:pPr>
              <a:r>
                <a:rPr lang="en-US" sz="2328">
                  <a:solidFill>
                    <a:srgbClr val="FFFFFF"/>
                  </a:solidFill>
                  <a:latin typeface="Clear Sans Bold"/>
                </a:rPr>
                <a:t>1.1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133732" y="174957"/>
            <a:ext cx="7154268" cy="1148267"/>
            <a:chOff x="0" y="0"/>
            <a:chExt cx="1884252" cy="3024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84252" cy="302424"/>
            </a:xfrm>
            <a:custGeom>
              <a:avLst/>
              <a:gdLst/>
              <a:ahLst/>
              <a:cxnLst/>
              <a:rect l="l" t="t" r="r" b="b"/>
              <a:pathLst>
                <a:path w="1884252" h="302424">
                  <a:moveTo>
                    <a:pt x="1413189" y="0"/>
                  </a:moveTo>
                  <a:lnTo>
                    <a:pt x="0" y="0"/>
                  </a:lnTo>
                  <a:lnTo>
                    <a:pt x="0" y="302424"/>
                  </a:lnTo>
                  <a:lnTo>
                    <a:pt x="1413189" y="302424"/>
                  </a:lnTo>
                  <a:lnTo>
                    <a:pt x="1884252" y="151212"/>
                  </a:lnTo>
                  <a:lnTo>
                    <a:pt x="1413189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6985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95950" y="250977"/>
            <a:ext cx="506830" cy="996228"/>
            <a:chOff x="0" y="0"/>
            <a:chExt cx="675773" cy="1328303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675773" cy="1328303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87809" y="411993"/>
              <a:ext cx="500155" cy="485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2"/>
                </a:lnSpc>
                <a:spcBef>
                  <a:spcPct val="0"/>
                </a:spcBef>
              </a:pPr>
              <a:r>
                <a:rPr lang="en-US" sz="2329" u="none">
                  <a:solidFill>
                    <a:srgbClr val="86EAE9"/>
                  </a:solidFill>
                  <a:latin typeface="Clear Sans Bold"/>
                </a:rPr>
                <a:t>01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133732" y="478674"/>
            <a:ext cx="7334187" cy="4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Noto Sans"/>
              </a:rPr>
              <a:t>Nghiên cứu sơ bộ và thu thập yêu cầu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53492" y="5532054"/>
            <a:ext cx="946348" cy="840920"/>
            <a:chOff x="0" y="0"/>
            <a:chExt cx="1261797" cy="1121227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5570" b="5570"/>
            <a:stretch>
              <a:fillRect/>
            </a:stretch>
          </p:blipFill>
          <p:spPr>
            <a:xfrm>
              <a:off x="0" y="0"/>
              <a:ext cx="1261797" cy="1121227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63956" y="310012"/>
              <a:ext cx="933885" cy="482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0"/>
                </a:lnSpc>
                <a:spcBef>
                  <a:spcPct val="0"/>
                </a:spcBef>
              </a:pPr>
              <a:r>
                <a:rPr lang="en-US" sz="2328">
                  <a:solidFill>
                    <a:srgbClr val="FFFFFF"/>
                  </a:solidFill>
                  <a:latin typeface="Clear Sans Bold"/>
                </a:rPr>
                <a:t>1.2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99840" y="5610974"/>
            <a:ext cx="228674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Noto Sans"/>
              </a:rPr>
              <a:t> Giải pháp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5537" y="2900126"/>
            <a:ext cx="1735890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ue Roman"/>
              </a:rPr>
              <a:t>-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Ưu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điểm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: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Nhanh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gọn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ue Roman"/>
              </a:rPr>
              <a:t>-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Khuyết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điểm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Thông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tin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dễ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bị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mất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,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khó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tính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toán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tìm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kiếm</a:t>
            </a:r>
            <a:endParaRPr lang="en-US" sz="3399" dirty="0">
              <a:solidFill>
                <a:srgbClr val="000000"/>
              </a:solidFill>
              <a:latin typeface="Times Neue Roma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24647" y="6706349"/>
            <a:ext cx="1735890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Tạo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1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hệ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bán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Times Neue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29517" y="1001614"/>
            <a:ext cx="8428965" cy="1014051"/>
            <a:chOff x="0" y="0"/>
            <a:chExt cx="11238620" cy="1352068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11238620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spc="107">
                  <a:solidFill>
                    <a:srgbClr val="191919"/>
                  </a:solidFill>
                  <a:latin typeface="Clear Sans Bold"/>
                </a:rPr>
                <a:t>Các bước nghiên cứu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3847"/>
              <a:ext cx="11238620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u="none" spc="130">
                  <a:solidFill>
                    <a:srgbClr val="191919"/>
                  </a:solidFill>
                  <a:latin typeface="Arimo"/>
                </a:rPr>
                <a:t>Lớp Khoa học Cô Dung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3392195"/>
            <a:ext cx="3194627" cy="5866105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6" name="AutoShape 6"/>
          <p:cNvSpPr/>
          <p:nvPr/>
        </p:nvSpPr>
        <p:spPr>
          <a:xfrm>
            <a:off x="14064673" y="3392195"/>
            <a:ext cx="3194627" cy="586610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7" name="AutoShape 7"/>
          <p:cNvSpPr/>
          <p:nvPr/>
        </p:nvSpPr>
        <p:spPr>
          <a:xfrm>
            <a:off x="10805680" y="3392195"/>
            <a:ext cx="3194627" cy="5866105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8" name="AutoShape 8"/>
          <p:cNvSpPr/>
          <p:nvPr/>
        </p:nvSpPr>
        <p:spPr>
          <a:xfrm>
            <a:off x="7546686" y="3392195"/>
            <a:ext cx="3194627" cy="5866105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9" name="AutoShape 9"/>
          <p:cNvSpPr/>
          <p:nvPr/>
        </p:nvSpPr>
        <p:spPr>
          <a:xfrm>
            <a:off x="4287693" y="3392195"/>
            <a:ext cx="3194627" cy="5866105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0" name="AutoShape 10"/>
          <p:cNvSpPr/>
          <p:nvPr/>
        </p:nvSpPr>
        <p:spPr>
          <a:xfrm>
            <a:off x="1028700" y="5143500"/>
            <a:ext cx="3194627" cy="41148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1348146" y="4035057"/>
            <a:ext cx="2555736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u="none" spc="101">
                <a:solidFill>
                  <a:srgbClr val="FFFFFF"/>
                </a:solidFill>
                <a:latin typeface="Arimo Bold"/>
              </a:rPr>
              <a:t>VẤN ĐỀ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4010" y="5959759"/>
            <a:ext cx="2244006" cy="131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 spc="114">
                <a:solidFill>
                  <a:srgbClr val="191919"/>
                </a:solidFill>
                <a:latin typeface="Arimo"/>
              </a:rPr>
              <a:t>Xác định vấn đề và xây dựng câu luận đề.</a:t>
            </a:r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2376650" y="4894535"/>
            <a:ext cx="498728" cy="497930"/>
            <a:chOff x="0" y="0"/>
            <a:chExt cx="6350000" cy="6339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4287693" y="5143500"/>
            <a:ext cx="3194627" cy="41148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16" name="TextBox 16"/>
          <p:cNvSpPr txBox="1"/>
          <p:nvPr/>
        </p:nvSpPr>
        <p:spPr>
          <a:xfrm>
            <a:off x="4607139" y="4035057"/>
            <a:ext cx="2555736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u="none" spc="101">
                <a:solidFill>
                  <a:srgbClr val="FFFFFF"/>
                </a:solidFill>
                <a:latin typeface="Arimo Bold"/>
              </a:rPr>
              <a:t>ĐỌC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63004" y="5978809"/>
            <a:ext cx="22440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rimo"/>
              </a:rPr>
              <a:t>Xem xét tài liệu liên quan đến chủ đề.</a:t>
            </a:r>
          </a:p>
        </p:txBody>
      </p:sp>
      <p:grpSp>
        <p:nvGrpSpPr>
          <p:cNvPr id="18" name="Group 18"/>
          <p:cNvGrpSpPr/>
          <p:nvPr/>
        </p:nvGrpSpPr>
        <p:grpSpPr>
          <a:xfrm rot="-2700000">
            <a:off x="5635643" y="4894535"/>
            <a:ext cx="498728" cy="497930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20" name="AutoShape 20"/>
          <p:cNvSpPr/>
          <p:nvPr/>
        </p:nvSpPr>
        <p:spPr>
          <a:xfrm>
            <a:off x="7546686" y="5143500"/>
            <a:ext cx="3194627" cy="41148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21" name="TextBox 21"/>
          <p:cNvSpPr txBox="1"/>
          <p:nvPr/>
        </p:nvSpPr>
        <p:spPr>
          <a:xfrm>
            <a:off x="7866132" y="4106542"/>
            <a:ext cx="2555736" cy="29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9"/>
              </a:lnSpc>
              <a:spcBef>
                <a:spcPct val="0"/>
              </a:spcBef>
            </a:pPr>
            <a:r>
              <a:rPr lang="en-US" sz="1775" u="none" spc="69">
                <a:solidFill>
                  <a:srgbClr val="FFFFFF"/>
                </a:solidFill>
                <a:latin typeface="Arimo Bold"/>
              </a:rPr>
              <a:t>ĐƯA RA GIẢ THUYẾT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21997" y="5978809"/>
            <a:ext cx="2244006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rimo"/>
              </a:rPr>
              <a:t>Đưa ra một giả thuyết dựa trên nghiên cứu của bạn.</a:t>
            </a:r>
          </a:p>
        </p:txBody>
      </p:sp>
      <p:grpSp>
        <p:nvGrpSpPr>
          <p:cNvPr id="23" name="Group 23"/>
          <p:cNvGrpSpPr/>
          <p:nvPr/>
        </p:nvGrpSpPr>
        <p:grpSpPr>
          <a:xfrm rot="-2700000">
            <a:off x="8894636" y="4894535"/>
            <a:ext cx="498728" cy="497930"/>
            <a:chOff x="0" y="0"/>
            <a:chExt cx="6350000" cy="6339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id="25" name="AutoShape 25"/>
          <p:cNvSpPr/>
          <p:nvPr/>
        </p:nvSpPr>
        <p:spPr>
          <a:xfrm>
            <a:off x="10805680" y="5143500"/>
            <a:ext cx="3194627" cy="41148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26" name="TextBox 26"/>
          <p:cNvSpPr txBox="1"/>
          <p:nvPr/>
        </p:nvSpPr>
        <p:spPr>
          <a:xfrm>
            <a:off x="11125125" y="4035057"/>
            <a:ext cx="2555736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u="none" spc="101">
                <a:solidFill>
                  <a:srgbClr val="FFFFFF"/>
                </a:solidFill>
                <a:latin typeface="Arimo Bold"/>
              </a:rPr>
              <a:t>NGHIÊN CỨU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80990" y="5969284"/>
            <a:ext cx="2244006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1850" spc="92">
                <a:solidFill>
                  <a:srgbClr val="191919"/>
                </a:solidFill>
                <a:latin typeface="Arimo"/>
              </a:rPr>
              <a:t>Tìm đọc các nguồn để bảo vệ giả thuyết của bạn.</a:t>
            </a:r>
          </a:p>
        </p:txBody>
      </p:sp>
      <p:grpSp>
        <p:nvGrpSpPr>
          <p:cNvPr id="28" name="Group 28"/>
          <p:cNvGrpSpPr/>
          <p:nvPr/>
        </p:nvGrpSpPr>
        <p:grpSpPr>
          <a:xfrm rot="-2700000">
            <a:off x="12153629" y="4894535"/>
            <a:ext cx="498728" cy="497930"/>
            <a:chOff x="0" y="0"/>
            <a:chExt cx="6350000" cy="63398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30" name="AutoShape 30"/>
          <p:cNvSpPr/>
          <p:nvPr/>
        </p:nvSpPr>
        <p:spPr>
          <a:xfrm>
            <a:off x="14064673" y="5143500"/>
            <a:ext cx="3194627" cy="41148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31" name="TextBox 31"/>
          <p:cNvSpPr txBox="1"/>
          <p:nvPr/>
        </p:nvSpPr>
        <p:spPr>
          <a:xfrm>
            <a:off x="14384119" y="4035057"/>
            <a:ext cx="2555736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u="none" spc="101">
                <a:solidFill>
                  <a:srgbClr val="FFFFFF"/>
                </a:solidFill>
                <a:latin typeface="Arimo Bold"/>
              </a:rPr>
              <a:t>KẾT BÀI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539983" y="5969284"/>
            <a:ext cx="2244006" cy="77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075" spc="103">
                <a:solidFill>
                  <a:srgbClr val="191919"/>
                </a:solidFill>
                <a:latin typeface="Arimo"/>
              </a:rPr>
              <a:t>Diễn giải kết quả và viết kết luận.</a:t>
            </a:r>
          </a:p>
        </p:txBody>
      </p:sp>
      <p:grpSp>
        <p:nvGrpSpPr>
          <p:cNvPr id="33" name="Group 33"/>
          <p:cNvGrpSpPr/>
          <p:nvPr/>
        </p:nvGrpSpPr>
        <p:grpSpPr>
          <a:xfrm rot="-2700000">
            <a:off x="15412623" y="4894535"/>
            <a:ext cx="498728" cy="497930"/>
            <a:chOff x="0" y="0"/>
            <a:chExt cx="6350000" cy="63398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464547" y="373253"/>
            <a:ext cx="17358905" cy="9540493"/>
            <a:chOff x="0" y="0"/>
            <a:chExt cx="4571893" cy="251272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571893" cy="2512722"/>
            </a:xfrm>
            <a:custGeom>
              <a:avLst/>
              <a:gdLst/>
              <a:ahLst/>
              <a:cxnLst/>
              <a:rect l="l" t="t" r="r" b="b"/>
              <a:pathLst>
                <a:path w="4571893" h="2512722">
                  <a:moveTo>
                    <a:pt x="0" y="0"/>
                  </a:moveTo>
                  <a:lnTo>
                    <a:pt x="4571893" y="0"/>
                  </a:lnTo>
                  <a:lnTo>
                    <a:pt x="4571893" y="2512722"/>
                  </a:lnTo>
                  <a:lnTo>
                    <a:pt x="0" y="25127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741880" y="4557"/>
            <a:ext cx="3249551" cy="1097172"/>
            <a:chOff x="0" y="0"/>
            <a:chExt cx="855849" cy="2889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55849" cy="288967"/>
            </a:xfrm>
            <a:custGeom>
              <a:avLst/>
              <a:gdLst/>
              <a:ahLst/>
              <a:cxnLst/>
              <a:rect l="l" t="t" r="r" b="b"/>
              <a:pathLst>
                <a:path w="855849" h="288967">
                  <a:moveTo>
                    <a:pt x="641887" y="0"/>
                  </a:moveTo>
                  <a:lnTo>
                    <a:pt x="0" y="0"/>
                  </a:lnTo>
                  <a:lnTo>
                    <a:pt x="0" y="288967"/>
                  </a:lnTo>
                  <a:lnTo>
                    <a:pt x="641887" y="288967"/>
                  </a:lnTo>
                  <a:lnTo>
                    <a:pt x="855849" y="144484"/>
                  </a:lnTo>
                  <a:lnTo>
                    <a:pt x="641887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6985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6874" y="470642"/>
            <a:ext cx="13698516" cy="9345716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5046661" y="320352"/>
            <a:ext cx="2352214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rimo Bold"/>
              </a:rPr>
              <a:t>2.PHÂN TÍCH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-2515105" y="895230"/>
            <a:ext cx="91440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Noto Sans"/>
              </a:rPr>
              <a:t>2.1.Use case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29517" y="1001614"/>
            <a:ext cx="8428965" cy="1014051"/>
            <a:chOff x="0" y="0"/>
            <a:chExt cx="11238620" cy="1352068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11238620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spc="107">
                  <a:solidFill>
                    <a:srgbClr val="191919"/>
                  </a:solidFill>
                  <a:latin typeface="Clear Sans Bold"/>
                </a:rPr>
                <a:t>Các bước nghiên cứu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3847"/>
              <a:ext cx="11238620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u="none" spc="130">
                  <a:solidFill>
                    <a:srgbClr val="191919"/>
                  </a:solidFill>
                  <a:latin typeface="Arimo"/>
                </a:rPr>
                <a:t>Lớp Khoa học Cô Dung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3392195"/>
            <a:ext cx="3194627" cy="5866105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6" name="AutoShape 6"/>
          <p:cNvSpPr/>
          <p:nvPr/>
        </p:nvSpPr>
        <p:spPr>
          <a:xfrm>
            <a:off x="14064673" y="3392195"/>
            <a:ext cx="3194627" cy="586610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7" name="AutoShape 7"/>
          <p:cNvSpPr/>
          <p:nvPr/>
        </p:nvSpPr>
        <p:spPr>
          <a:xfrm>
            <a:off x="10805680" y="3392195"/>
            <a:ext cx="3194627" cy="5866105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8" name="AutoShape 8"/>
          <p:cNvSpPr/>
          <p:nvPr/>
        </p:nvSpPr>
        <p:spPr>
          <a:xfrm>
            <a:off x="7546686" y="3392195"/>
            <a:ext cx="3194627" cy="5866105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9" name="AutoShape 9"/>
          <p:cNvSpPr/>
          <p:nvPr/>
        </p:nvSpPr>
        <p:spPr>
          <a:xfrm>
            <a:off x="4287693" y="3392195"/>
            <a:ext cx="3194627" cy="5866105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0" name="AutoShape 10"/>
          <p:cNvSpPr/>
          <p:nvPr/>
        </p:nvSpPr>
        <p:spPr>
          <a:xfrm>
            <a:off x="1028700" y="5143500"/>
            <a:ext cx="3194627" cy="41148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1348146" y="4035057"/>
            <a:ext cx="2555736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u="none" spc="101">
                <a:solidFill>
                  <a:srgbClr val="FFFFFF"/>
                </a:solidFill>
                <a:latin typeface="Arimo Bold"/>
              </a:rPr>
              <a:t>VẤN ĐỀ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4010" y="5959759"/>
            <a:ext cx="2244006" cy="131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 spc="114">
                <a:solidFill>
                  <a:srgbClr val="191919"/>
                </a:solidFill>
                <a:latin typeface="Arimo"/>
              </a:rPr>
              <a:t>Xác định vấn đề và xây dựng câu luận đề.</a:t>
            </a:r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2376650" y="4894535"/>
            <a:ext cx="498728" cy="497930"/>
            <a:chOff x="0" y="0"/>
            <a:chExt cx="6350000" cy="6339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4287693" y="5143500"/>
            <a:ext cx="3194627" cy="41148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16" name="TextBox 16"/>
          <p:cNvSpPr txBox="1"/>
          <p:nvPr/>
        </p:nvSpPr>
        <p:spPr>
          <a:xfrm>
            <a:off x="4607139" y="4035057"/>
            <a:ext cx="2555736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u="none" spc="101">
                <a:solidFill>
                  <a:srgbClr val="FFFFFF"/>
                </a:solidFill>
                <a:latin typeface="Arimo Bold"/>
              </a:rPr>
              <a:t>ĐỌC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63004" y="5978809"/>
            <a:ext cx="22440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rimo"/>
              </a:rPr>
              <a:t>Xem xét tài liệu liên quan đến chủ đề.</a:t>
            </a:r>
          </a:p>
        </p:txBody>
      </p:sp>
      <p:grpSp>
        <p:nvGrpSpPr>
          <p:cNvPr id="18" name="Group 18"/>
          <p:cNvGrpSpPr/>
          <p:nvPr/>
        </p:nvGrpSpPr>
        <p:grpSpPr>
          <a:xfrm rot="-2700000">
            <a:off x="5635643" y="4894535"/>
            <a:ext cx="498728" cy="497930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20" name="AutoShape 20"/>
          <p:cNvSpPr/>
          <p:nvPr/>
        </p:nvSpPr>
        <p:spPr>
          <a:xfrm>
            <a:off x="7546686" y="5143500"/>
            <a:ext cx="3194627" cy="41148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21" name="TextBox 21"/>
          <p:cNvSpPr txBox="1"/>
          <p:nvPr/>
        </p:nvSpPr>
        <p:spPr>
          <a:xfrm>
            <a:off x="7866132" y="4106542"/>
            <a:ext cx="2555736" cy="29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9"/>
              </a:lnSpc>
              <a:spcBef>
                <a:spcPct val="0"/>
              </a:spcBef>
            </a:pPr>
            <a:r>
              <a:rPr lang="en-US" sz="1775" u="none" spc="69">
                <a:solidFill>
                  <a:srgbClr val="FFFFFF"/>
                </a:solidFill>
                <a:latin typeface="Arimo Bold"/>
              </a:rPr>
              <a:t>ĐƯA RA GIẢ THUYẾT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21997" y="5978809"/>
            <a:ext cx="2244006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rimo"/>
              </a:rPr>
              <a:t>Đưa ra một giả thuyết dựa trên nghiên cứu của bạn.</a:t>
            </a:r>
          </a:p>
        </p:txBody>
      </p:sp>
      <p:grpSp>
        <p:nvGrpSpPr>
          <p:cNvPr id="23" name="Group 23"/>
          <p:cNvGrpSpPr/>
          <p:nvPr/>
        </p:nvGrpSpPr>
        <p:grpSpPr>
          <a:xfrm rot="-2700000">
            <a:off x="8894636" y="4894535"/>
            <a:ext cx="498728" cy="497930"/>
            <a:chOff x="0" y="0"/>
            <a:chExt cx="6350000" cy="6339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id="25" name="AutoShape 25"/>
          <p:cNvSpPr/>
          <p:nvPr/>
        </p:nvSpPr>
        <p:spPr>
          <a:xfrm>
            <a:off x="10805680" y="5143500"/>
            <a:ext cx="3194627" cy="41148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26" name="TextBox 26"/>
          <p:cNvSpPr txBox="1"/>
          <p:nvPr/>
        </p:nvSpPr>
        <p:spPr>
          <a:xfrm>
            <a:off x="11125125" y="4035057"/>
            <a:ext cx="2555736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u="none" spc="101">
                <a:solidFill>
                  <a:srgbClr val="FFFFFF"/>
                </a:solidFill>
                <a:latin typeface="Arimo Bold"/>
              </a:rPr>
              <a:t>NGHIÊN CỨU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80990" y="5969284"/>
            <a:ext cx="2244006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1850" spc="92">
                <a:solidFill>
                  <a:srgbClr val="191919"/>
                </a:solidFill>
                <a:latin typeface="Arimo"/>
              </a:rPr>
              <a:t>Tìm đọc các nguồn để bảo vệ giả thuyết của bạn.</a:t>
            </a:r>
          </a:p>
        </p:txBody>
      </p:sp>
      <p:grpSp>
        <p:nvGrpSpPr>
          <p:cNvPr id="28" name="Group 28"/>
          <p:cNvGrpSpPr/>
          <p:nvPr/>
        </p:nvGrpSpPr>
        <p:grpSpPr>
          <a:xfrm rot="-2700000">
            <a:off x="12153629" y="4894535"/>
            <a:ext cx="498728" cy="497930"/>
            <a:chOff x="0" y="0"/>
            <a:chExt cx="6350000" cy="63398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30" name="AutoShape 30"/>
          <p:cNvSpPr/>
          <p:nvPr/>
        </p:nvSpPr>
        <p:spPr>
          <a:xfrm>
            <a:off x="14064673" y="5143500"/>
            <a:ext cx="3194627" cy="41148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31" name="TextBox 31"/>
          <p:cNvSpPr txBox="1"/>
          <p:nvPr/>
        </p:nvSpPr>
        <p:spPr>
          <a:xfrm>
            <a:off x="14384119" y="4035057"/>
            <a:ext cx="2555736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2600" u="none" spc="101">
                <a:solidFill>
                  <a:srgbClr val="FFFFFF"/>
                </a:solidFill>
                <a:latin typeface="Arimo Bold"/>
              </a:rPr>
              <a:t>KẾT BÀI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539983" y="5969284"/>
            <a:ext cx="2244006" cy="77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075" spc="103">
                <a:solidFill>
                  <a:srgbClr val="191919"/>
                </a:solidFill>
                <a:latin typeface="Arimo"/>
              </a:rPr>
              <a:t>Diễn giải kết quả và viết kết luận.</a:t>
            </a:r>
          </a:p>
        </p:txBody>
      </p:sp>
      <p:grpSp>
        <p:nvGrpSpPr>
          <p:cNvPr id="33" name="Group 33"/>
          <p:cNvGrpSpPr/>
          <p:nvPr/>
        </p:nvGrpSpPr>
        <p:grpSpPr>
          <a:xfrm rot="-2700000">
            <a:off x="15412623" y="4894535"/>
            <a:ext cx="498728" cy="497930"/>
            <a:chOff x="0" y="0"/>
            <a:chExt cx="6350000" cy="63398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464547" y="373253"/>
            <a:ext cx="17358905" cy="9540493"/>
            <a:chOff x="0" y="0"/>
            <a:chExt cx="4571893" cy="251272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571893" cy="2512722"/>
            </a:xfrm>
            <a:custGeom>
              <a:avLst/>
              <a:gdLst/>
              <a:ahLst/>
              <a:cxnLst/>
              <a:rect l="l" t="t" r="r" b="b"/>
              <a:pathLst>
                <a:path w="4571893" h="2512722">
                  <a:moveTo>
                    <a:pt x="0" y="0"/>
                  </a:moveTo>
                  <a:lnTo>
                    <a:pt x="4571893" y="0"/>
                  </a:lnTo>
                  <a:lnTo>
                    <a:pt x="4571893" y="2512722"/>
                  </a:lnTo>
                  <a:lnTo>
                    <a:pt x="0" y="25127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708534" y="4557"/>
            <a:ext cx="3249551" cy="1245070"/>
            <a:chOff x="0" y="0"/>
            <a:chExt cx="855849" cy="32792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55849" cy="327920"/>
            </a:xfrm>
            <a:custGeom>
              <a:avLst/>
              <a:gdLst/>
              <a:ahLst/>
              <a:cxnLst/>
              <a:rect l="l" t="t" r="r" b="b"/>
              <a:pathLst>
                <a:path w="855849" h="327920">
                  <a:moveTo>
                    <a:pt x="641887" y="0"/>
                  </a:moveTo>
                  <a:lnTo>
                    <a:pt x="0" y="0"/>
                  </a:lnTo>
                  <a:lnTo>
                    <a:pt x="0" y="327920"/>
                  </a:lnTo>
                  <a:lnTo>
                    <a:pt x="641887" y="327920"/>
                  </a:lnTo>
                  <a:lnTo>
                    <a:pt x="855849" y="163960"/>
                  </a:lnTo>
                  <a:lnTo>
                    <a:pt x="641887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6985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1597" y="1252903"/>
            <a:ext cx="12345548" cy="8039188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-81643" y="552054"/>
            <a:ext cx="797105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Noto Sans"/>
              </a:rPr>
              <a:t>2.2.Mô tả use case lập hóa đơn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907086" y="385938"/>
            <a:ext cx="2352214" cy="42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rimo Bold"/>
              </a:rPr>
              <a:t>2.PHÂN TÍCH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6266" y="576674"/>
            <a:ext cx="17442270" cy="9250022"/>
            <a:chOff x="0" y="0"/>
            <a:chExt cx="4593849" cy="24362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3849" cy="2436220"/>
            </a:xfrm>
            <a:custGeom>
              <a:avLst/>
              <a:gdLst/>
              <a:ahLst/>
              <a:cxnLst/>
              <a:rect l="l" t="t" r="r" b="b"/>
              <a:pathLst>
                <a:path w="4593849" h="2436220">
                  <a:moveTo>
                    <a:pt x="0" y="0"/>
                  </a:moveTo>
                  <a:lnTo>
                    <a:pt x="4593849" y="0"/>
                  </a:lnTo>
                  <a:lnTo>
                    <a:pt x="4593849" y="2436220"/>
                  </a:lnTo>
                  <a:lnTo>
                    <a:pt x="0" y="24362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077191"/>
            <a:ext cx="500568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imes Neue Roman"/>
              </a:rPr>
              <a:t>3.1.Class Diagram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520171" y="135076"/>
            <a:ext cx="3086100" cy="1061359"/>
            <a:chOff x="0" y="0"/>
            <a:chExt cx="812800" cy="279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79535"/>
            </a:xfrm>
            <a:custGeom>
              <a:avLst/>
              <a:gdLst/>
              <a:ahLst/>
              <a:cxnLst/>
              <a:rect l="l" t="t" r="r" b="b"/>
              <a:pathLst>
                <a:path w="812800" h="27953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51594"/>
                  </a:lnTo>
                  <a:cubicBezTo>
                    <a:pt x="812800" y="185526"/>
                    <a:pt x="799321" y="218068"/>
                    <a:pt x="775327" y="242062"/>
                  </a:cubicBezTo>
                  <a:cubicBezTo>
                    <a:pt x="751333" y="266055"/>
                    <a:pt x="718791" y="279535"/>
                    <a:pt x="684859" y="279535"/>
                  </a:cubicBezTo>
                  <a:lnTo>
                    <a:pt x="127941" y="279535"/>
                  </a:lnTo>
                  <a:cubicBezTo>
                    <a:pt x="94009" y="279535"/>
                    <a:pt x="61467" y="266055"/>
                    <a:pt x="37473" y="242062"/>
                  </a:cubicBezTo>
                  <a:cubicBezTo>
                    <a:pt x="13479" y="218068"/>
                    <a:pt x="0" y="185526"/>
                    <a:pt x="0" y="1515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2766" y="1690601"/>
            <a:ext cx="15542467" cy="772872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250620" y="279675"/>
            <a:ext cx="733418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Noto Sans"/>
              </a:rPr>
              <a:t>3.Thiết kế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8947" y="272297"/>
            <a:ext cx="17442270" cy="9742407"/>
            <a:chOff x="0" y="0"/>
            <a:chExt cx="4593849" cy="2565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3849" cy="2565901"/>
            </a:xfrm>
            <a:custGeom>
              <a:avLst/>
              <a:gdLst/>
              <a:ahLst/>
              <a:cxnLst/>
              <a:rect l="l" t="t" r="r" b="b"/>
              <a:pathLst>
                <a:path w="4593849" h="2565901">
                  <a:moveTo>
                    <a:pt x="0" y="0"/>
                  </a:moveTo>
                  <a:lnTo>
                    <a:pt x="4593849" y="0"/>
                  </a:lnTo>
                  <a:lnTo>
                    <a:pt x="4593849" y="2565901"/>
                  </a:lnTo>
                  <a:lnTo>
                    <a:pt x="0" y="25659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86164" y="224653"/>
            <a:ext cx="3086100" cy="1061359"/>
            <a:chOff x="0" y="0"/>
            <a:chExt cx="812800" cy="2795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9535"/>
            </a:xfrm>
            <a:custGeom>
              <a:avLst/>
              <a:gdLst/>
              <a:ahLst/>
              <a:cxnLst/>
              <a:rect l="l" t="t" r="r" b="b"/>
              <a:pathLst>
                <a:path w="812800" h="27953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51594"/>
                  </a:lnTo>
                  <a:cubicBezTo>
                    <a:pt x="812800" y="185526"/>
                    <a:pt x="799321" y="218068"/>
                    <a:pt x="775327" y="242062"/>
                  </a:cubicBezTo>
                  <a:cubicBezTo>
                    <a:pt x="751333" y="266055"/>
                    <a:pt x="718791" y="279535"/>
                    <a:pt x="684859" y="279535"/>
                  </a:cubicBezTo>
                  <a:lnTo>
                    <a:pt x="127941" y="279535"/>
                  </a:lnTo>
                  <a:cubicBezTo>
                    <a:pt x="94009" y="279535"/>
                    <a:pt x="61467" y="266055"/>
                    <a:pt x="37473" y="242062"/>
                  </a:cubicBezTo>
                  <a:cubicBezTo>
                    <a:pt x="13479" y="218068"/>
                    <a:pt x="0" y="185526"/>
                    <a:pt x="0" y="1515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1778" t="4964" r="1778"/>
          <a:stretch>
            <a:fillRect/>
          </a:stretch>
        </p:blipFill>
        <p:spPr>
          <a:xfrm>
            <a:off x="528947" y="1596413"/>
            <a:ext cx="17442270" cy="805976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5750" y="688658"/>
            <a:ext cx="500568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imes Neue Roman"/>
              </a:rPr>
              <a:t>3.2.Mô hình cơ sở dữ liệu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50620" y="279675"/>
            <a:ext cx="733418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Noto Sans"/>
              </a:rPr>
              <a:t>3.Thiết kế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2865" y="518489"/>
            <a:ext cx="17442270" cy="9250022"/>
            <a:chOff x="0" y="0"/>
            <a:chExt cx="4593849" cy="24362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3849" cy="2436220"/>
            </a:xfrm>
            <a:custGeom>
              <a:avLst/>
              <a:gdLst/>
              <a:ahLst/>
              <a:cxnLst/>
              <a:rect l="l" t="t" r="r" b="b"/>
              <a:pathLst>
                <a:path w="4593849" h="2436220">
                  <a:moveTo>
                    <a:pt x="0" y="0"/>
                  </a:moveTo>
                  <a:lnTo>
                    <a:pt x="4593849" y="0"/>
                  </a:lnTo>
                  <a:lnTo>
                    <a:pt x="4593849" y="2436220"/>
                  </a:lnTo>
                  <a:lnTo>
                    <a:pt x="0" y="24362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63048" y="1077191"/>
            <a:ext cx="500568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imes Neue Roman"/>
              </a:rPr>
              <a:t>Phân luồng màn hình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65908" y="848259"/>
            <a:ext cx="1280616" cy="1137949"/>
            <a:chOff x="0" y="0"/>
            <a:chExt cx="1707487" cy="151726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5570" b="5570"/>
            <a:stretch>
              <a:fillRect/>
            </a:stretch>
          </p:blipFill>
          <p:spPr>
            <a:xfrm>
              <a:off x="0" y="0"/>
              <a:ext cx="1707487" cy="1517265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21869" y="407192"/>
              <a:ext cx="1263750" cy="66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27"/>
                </a:lnSpc>
                <a:spcBef>
                  <a:spcPct val="0"/>
                </a:spcBef>
              </a:pPr>
              <a:r>
                <a:rPr lang="en-US" sz="3150" u="none">
                  <a:solidFill>
                    <a:srgbClr val="FFFFFF"/>
                  </a:solidFill>
                  <a:latin typeface="Clear Sans Bold"/>
                </a:rPr>
                <a:t>03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553516" y="135076"/>
            <a:ext cx="3086100" cy="1061359"/>
            <a:chOff x="0" y="0"/>
            <a:chExt cx="812800" cy="2795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79535"/>
            </a:xfrm>
            <a:custGeom>
              <a:avLst/>
              <a:gdLst/>
              <a:ahLst/>
              <a:cxnLst/>
              <a:rect l="l" t="t" r="r" b="b"/>
              <a:pathLst>
                <a:path w="812800" h="27953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51594"/>
                  </a:lnTo>
                  <a:cubicBezTo>
                    <a:pt x="812800" y="185526"/>
                    <a:pt x="799321" y="218068"/>
                    <a:pt x="775327" y="242062"/>
                  </a:cubicBezTo>
                  <a:cubicBezTo>
                    <a:pt x="751333" y="266055"/>
                    <a:pt x="718791" y="279535"/>
                    <a:pt x="684859" y="279535"/>
                  </a:cubicBezTo>
                  <a:lnTo>
                    <a:pt x="127941" y="279535"/>
                  </a:lnTo>
                  <a:cubicBezTo>
                    <a:pt x="94009" y="279535"/>
                    <a:pt x="61467" y="266055"/>
                    <a:pt x="37473" y="242062"/>
                  </a:cubicBezTo>
                  <a:cubicBezTo>
                    <a:pt x="13479" y="218068"/>
                    <a:pt x="0" y="185526"/>
                    <a:pt x="0" y="15159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6549" y="2092433"/>
            <a:ext cx="15187066" cy="735373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250620" y="279675"/>
            <a:ext cx="733418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Noto Sans"/>
              </a:rPr>
              <a:t>3.Thiết kế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8947" y="810263"/>
            <a:ext cx="17442270" cy="8666474"/>
            <a:chOff x="0" y="0"/>
            <a:chExt cx="4593849" cy="2282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3849" cy="2282528"/>
            </a:xfrm>
            <a:custGeom>
              <a:avLst/>
              <a:gdLst/>
              <a:ahLst/>
              <a:cxnLst/>
              <a:rect l="l" t="t" r="r" b="b"/>
              <a:pathLst>
                <a:path w="4593849" h="2282528">
                  <a:moveTo>
                    <a:pt x="0" y="0"/>
                  </a:moveTo>
                  <a:lnTo>
                    <a:pt x="4593849" y="0"/>
                  </a:lnTo>
                  <a:lnTo>
                    <a:pt x="4593849" y="2282528"/>
                  </a:lnTo>
                  <a:lnTo>
                    <a:pt x="0" y="22825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8947" y="962025"/>
            <a:ext cx="7350596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imes Neue Roman"/>
              </a:rPr>
              <a:t>4.1.Cấu hình phần cứng - phần mềm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680679" y="355875"/>
            <a:ext cx="5958938" cy="1061359"/>
            <a:chOff x="0" y="0"/>
            <a:chExt cx="1569432" cy="279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432" cy="279535"/>
            </a:xfrm>
            <a:custGeom>
              <a:avLst/>
              <a:gdLst/>
              <a:ahLst/>
              <a:cxnLst/>
              <a:rect l="l" t="t" r="r" b="b"/>
              <a:pathLst>
                <a:path w="1569432" h="279535">
                  <a:moveTo>
                    <a:pt x="66260" y="0"/>
                  </a:moveTo>
                  <a:lnTo>
                    <a:pt x="1503172" y="0"/>
                  </a:lnTo>
                  <a:cubicBezTo>
                    <a:pt x="1539767" y="0"/>
                    <a:pt x="1569432" y="29666"/>
                    <a:pt x="1569432" y="66260"/>
                  </a:cubicBezTo>
                  <a:lnTo>
                    <a:pt x="1569432" y="213275"/>
                  </a:lnTo>
                  <a:cubicBezTo>
                    <a:pt x="1569432" y="230848"/>
                    <a:pt x="1562451" y="247702"/>
                    <a:pt x="1550025" y="260128"/>
                  </a:cubicBezTo>
                  <a:cubicBezTo>
                    <a:pt x="1537599" y="272554"/>
                    <a:pt x="1520746" y="279535"/>
                    <a:pt x="1503172" y="279535"/>
                  </a:cubicBezTo>
                  <a:lnTo>
                    <a:pt x="66260" y="279535"/>
                  </a:lnTo>
                  <a:cubicBezTo>
                    <a:pt x="48687" y="279535"/>
                    <a:pt x="31833" y="272554"/>
                    <a:pt x="19407" y="260128"/>
                  </a:cubicBezTo>
                  <a:cubicBezTo>
                    <a:pt x="6981" y="247702"/>
                    <a:pt x="0" y="230848"/>
                    <a:pt x="0" y="213275"/>
                  </a:cubicBezTo>
                  <a:lnTo>
                    <a:pt x="0" y="66260"/>
                  </a:lnTo>
                  <a:cubicBezTo>
                    <a:pt x="0" y="48687"/>
                    <a:pt x="6981" y="31833"/>
                    <a:pt x="19407" y="19407"/>
                  </a:cubicBezTo>
                  <a:cubicBezTo>
                    <a:pt x="31833" y="6981"/>
                    <a:pt x="48687" y="0"/>
                    <a:pt x="6626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953813" y="424183"/>
            <a:ext cx="7334187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Noto Sans"/>
              </a:rPr>
              <a:t>4.Hiện thực ứng dụng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730" y="2159265"/>
            <a:ext cx="1744227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4.1.1 Phần cứng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Ram: 4Gb.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Ổ cứng trống: 1Gb.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CPU intel core i5 2.3 GHz.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4.1.2Phần mềm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ue Roman"/>
              </a:rPr>
              <a:t>Microsoft Windows 10 / Windows 11.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695</Words>
  <Application>Microsoft Office PowerPoint</Application>
  <PresentationFormat>Custom</PresentationFormat>
  <Paragraphs>124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Arimo</vt:lpstr>
      <vt:lpstr>Times Neue Roman</vt:lpstr>
      <vt:lpstr>Clear Sans Bold</vt:lpstr>
      <vt:lpstr>Calibri</vt:lpstr>
      <vt:lpstr>Arimo Bold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Gio</dc:title>
  <cp:lastModifiedBy>Nguyễn Thanh Sang</cp:lastModifiedBy>
  <cp:revision>7</cp:revision>
  <dcterms:created xsi:type="dcterms:W3CDTF">2006-08-16T00:00:00Z</dcterms:created>
  <dcterms:modified xsi:type="dcterms:W3CDTF">2022-12-11T16:04:02Z</dcterms:modified>
  <dc:identifier>DAFURMGMt1s</dc:identifier>
</cp:coreProperties>
</file>